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30652" y="2171016"/>
            <a:ext cx="8057515" cy="5943600"/>
          </a:xfrm>
          <a:custGeom>
            <a:avLst/>
            <a:gdLst/>
            <a:ahLst/>
            <a:cxnLst/>
            <a:rect l="l" t="t" r="r" b="b"/>
            <a:pathLst>
              <a:path w="8057515" h="5943600">
                <a:moveTo>
                  <a:pt x="8057348" y="5943600"/>
                </a:moveTo>
                <a:lnTo>
                  <a:pt x="157005" y="5943600"/>
                </a:lnTo>
                <a:lnTo>
                  <a:pt x="152777" y="5942541"/>
                </a:lnTo>
                <a:lnTo>
                  <a:pt x="114932" y="5928297"/>
                </a:lnTo>
                <a:lnTo>
                  <a:pt x="80593" y="5906945"/>
                </a:lnTo>
                <a:lnTo>
                  <a:pt x="51080" y="5879305"/>
                </a:lnTo>
                <a:lnTo>
                  <a:pt x="27526" y="5846438"/>
                </a:lnTo>
                <a:lnTo>
                  <a:pt x="10837" y="5809606"/>
                </a:lnTo>
                <a:lnTo>
                  <a:pt x="1654" y="5770229"/>
                </a:lnTo>
                <a:lnTo>
                  <a:pt x="0" y="5750054"/>
                </a:lnTo>
                <a:lnTo>
                  <a:pt x="0" y="0"/>
                </a:lnTo>
                <a:lnTo>
                  <a:pt x="8057348" y="0"/>
                </a:lnTo>
                <a:lnTo>
                  <a:pt x="8057348" y="594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8270" y="2588175"/>
            <a:ext cx="8216900" cy="5153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397595" cy="283683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6097" y="0"/>
            <a:ext cx="9811901" cy="50291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905500"/>
            <a:ext cx="11561010" cy="43687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81944" y="0"/>
            <a:ext cx="4506054" cy="529914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038741"/>
            <a:ext cx="6898375" cy="524825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61303" y="1263017"/>
            <a:ext cx="1714499" cy="165734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97735" y="5456090"/>
            <a:ext cx="6690264" cy="483090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59832" y="0"/>
            <a:ext cx="2622759" cy="258875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86360" y="7839787"/>
            <a:ext cx="2400666" cy="2439243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111428" y="1237944"/>
            <a:ext cx="3176571" cy="3741004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483612" y="3063123"/>
            <a:ext cx="11363960" cy="45085"/>
          </a:xfrm>
          <a:custGeom>
            <a:avLst/>
            <a:gdLst/>
            <a:ahLst/>
            <a:cxnLst/>
            <a:rect l="l" t="t" r="r" b="b"/>
            <a:pathLst>
              <a:path w="11363960" h="45085">
                <a:moveTo>
                  <a:pt x="11363340" y="4473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483588" y="6560229"/>
            <a:ext cx="11363960" cy="0"/>
          </a:xfrm>
          <a:custGeom>
            <a:avLst/>
            <a:gdLst/>
            <a:ahLst/>
            <a:cxnLst/>
            <a:rect l="l" t="t" r="r" b="b"/>
            <a:pathLst>
              <a:path w="11363960" h="0">
                <a:moveTo>
                  <a:pt x="113633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93479" y="178614"/>
            <a:ext cx="714374" cy="7143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15219" y="448541"/>
            <a:ext cx="4657561" cy="1125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 u="heavy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6085" y="2960384"/>
            <a:ext cx="14715828" cy="3625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41.jpg"/><Relationship Id="rId7" Type="http://schemas.openxmlformats.org/officeDocument/2006/relationships/image" Target="../media/image1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44.jpg"/><Relationship Id="rId7" Type="http://schemas.openxmlformats.org/officeDocument/2006/relationships/image" Target="../media/image4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46.jpg"/><Relationship Id="rId7" Type="http://schemas.openxmlformats.org/officeDocument/2006/relationships/image" Target="../media/image4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45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Relationship Id="rId6" Type="http://schemas.openxmlformats.org/officeDocument/2006/relationships/image" Target="../media/image51.jpg"/><Relationship Id="rId7" Type="http://schemas.openxmlformats.org/officeDocument/2006/relationships/image" Target="../media/image4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12.png"/><Relationship Id="rId8" Type="http://schemas.openxmlformats.org/officeDocument/2006/relationships/image" Target="../media/image4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12.png"/><Relationship Id="rId7" Type="http://schemas.openxmlformats.org/officeDocument/2006/relationships/image" Target="../media/image56.png"/><Relationship Id="rId8" Type="http://schemas.openxmlformats.org/officeDocument/2006/relationships/image" Target="../media/image45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12.png"/><Relationship Id="rId7" Type="http://schemas.openxmlformats.org/officeDocument/2006/relationships/image" Target="../media/image4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11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33.jpg"/><Relationship Id="rId8" Type="http://schemas.openxmlformats.org/officeDocument/2006/relationships/image" Target="../media/image1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2.png"/><Relationship Id="rId4" Type="http://schemas.openxmlformats.org/officeDocument/2006/relationships/image" Target="../media/image34.png"/><Relationship Id="rId5" Type="http://schemas.openxmlformats.org/officeDocument/2006/relationships/image" Target="../media/image35.jpg"/><Relationship Id="rId6" Type="http://schemas.openxmlformats.org/officeDocument/2006/relationships/image" Target="../media/image36.png"/><Relationship Id="rId7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12.png"/><Relationship Id="rId6" Type="http://schemas.openxmlformats.org/officeDocument/2006/relationships/image" Target="../media/image39.jpg"/><Relationship Id="rId7" Type="http://schemas.openxmlformats.org/officeDocument/2006/relationships/image" Target="../media/image1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238" y="3661568"/>
            <a:ext cx="8587105" cy="24676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dirty="0" u="none" sz="8000" spc="5"/>
              <a:t>INSTAGRAM </a:t>
            </a:r>
            <a:r>
              <a:rPr dirty="0" u="none" sz="8000" spc="10"/>
              <a:t>USER </a:t>
            </a:r>
            <a:r>
              <a:rPr dirty="0" u="none" sz="8000" spc="-4790"/>
              <a:t> </a:t>
            </a:r>
            <a:r>
              <a:rPr dirty="0" u="none" sz="8000" spc="5"/>
              <a:t>ANALYTICS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5995" y="4145256"/>
            <a:ext cx="1381124" cy="1381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4516" y="2"/>
            <a:ext cx="4063483" cy="33820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1693" y="8722195"/>
            <a:ext cx="3286306" cy="15648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"/>
            <a:ext cx="5785067" cy="45236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939462" y="398531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90"/>
            <a:ext cx="962024" cy="96202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1662457"/>
            <a:ext cx="18288000" cy="8624570"/>
            <a:chOff x="0" y="1662457"/>
            <a:chExt cx="18288000" cy="8624570"/>
          </a:xfrm>
        </p:grpSpPr>
        <p:sp>
          <p:nvSpPr>
            <p:cNvPr id="9" name="object 9"/>
            <p:cNvSpPr/>
            <p:nvPr/>
          </p:nvSpPr>
          <p:spPr>
            <a:xfrm>
              <a:off x="0" y="2163416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3" y="5943600"/>
                  </a:moveTo>
                  <a:lnTo>
                    <a:pt x="5528" y="5943600"/>
                  </a:lnTo>
                  <a:lnTo>
                    <a:pt x="1300" y="5942541"/>
                  </a:lnTo>
                  <a:lnTo>
                    <a:pt x="0" y="5942146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4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0"/>
                  </a:lnTo>
                  <a:lnTo>
                    <a:pt x="10338872" y="5893850"/>
                  </a:lnTo>
                  <a:lnTo>
                    <a:pt x="10306791" y="5918464"/>
                  </a:lnTo>
                  <a:lnTo>
                    <a:pt x="10270525" y="5936348"/>
                  </a:lnTo>
                  <a:lnTo>
                    <a:pt x="10247023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662457"/>
              <a:ext cx="499745" cy="1000125"/>
            </a:xfrm>
            <a:custGeom>
              <a:avLst/>
              <a:gdLst/>
              <a:ahLst/>
              <a:cxnLst/>
              <a:rect l="l" t="t" r="r" b="b"/>
              <a:pathLst>
                <a:path w="499745" h="1000125">
                  <a:moveTo>
                    <a:pt x="0" y="1000102"/>
                  </a:moveTo>
                  <a:lnTo>
                    <a:pt x="0" y="0"/>
                  </a:lnTo>
                  <a:lnTo>
                    <a:pt x="11368" y="139"/>
                  </a:lnTo>
                  <a:lnTo>
                    <a:pt x="60308" y="3749"/>
                  </a:lnTo>
                  <a:lnTo>
                    <a:pt x="108660" y="12139"/>
                  </a:lnTo>
                  <a:lnTo>
                    <a:pt x="155956" y="25228"/>
                  </a:lnTo>
                  <a:lnTo>
                    <a:pt x="201741" y="42890"/>
                  </a:lnTo>
                  <a:lnTo>
                    <a:pt x="245575" y="64955"/>
                  </a:lnTo>
                  <a:lnTo>
                    <a:pt x="287035" y="91209"/>
                  </a:lnTo>
                  <a:lnTo>
                    <a:pt x="325722" y="121401"/>
                  </a:lnTo>
                  <a:lnTo>
                    <a:pt x="361263" y="155240"/>
                  </a:lnTo>
                  <a:lnTo>
                    <a:pt x="393317" y="192399"/>
                  </a:lnTo>
                  <a:lnTo>
                    <a:pt x="421573" y="232522"/>
                  </a:lnTo>
                  <a:lnTo>
                    <a:pt x="445761" y="275220"/>
                  </a:lnTo>
                  <a:lnTo>
                    <a:pt x="465648" y="320084"/>
                  </a:lnTo>
                  <a:lnTo>
                    <a:pt x="481041" y="366681"/>
                  </a:lnTo>
                  <a:lnTo>
                    <a:pt x="491793" y="414563"/>
                  </a:lnTo>
                  <a:lnTo>
                    <a:pt x="497800" y="463268"/>
                  </a:lnTo>
                  <a:lnTo>
                    <a:pt x="499154" y="500051"/>
                  </a:lnTo>
                  <a:lnTo>
                    <a:pt x="499004" y="512327"/>
                  </a:lnTo>
                  <a:lnTo>
                    <a:pt x="495393" y="561268"/>
                  </a:lnTo>
                  <a:lnTo>
                    <a:pt x="487003" y="609619"/>
                  </a:lnTo>
                  <a:lnTo>
                    <a:pt x="473914" y="656915"/>
                  </a:lnTo>
                  <a:lnTo>
                    <a:pt x="456252" y="702700"/>
                  </a:lnTo>
                  <a:lnTo>
                    <a:pt x="434188" y="746534"/>
                  </a:lnTo>
                  <a:lnTo>
                    <a:pt x="407933" y="787994"/>
                  </a:lnTo>
                  <a:lnTo>
                    <a:pt x="377741" y="826681"/>
                  </a:lnTo>
                  <a:lnTo>
                    <a:pt x="343903" y="862222"/>
                  </a:lnTo>
                  <a:lnTo>
                    <a:pt x="306743" y="894276"/>
                  </a:lnTo>
                  <a:lnTo>
                    <a:pt x="266621" y="922532"/>
                  </a:lnTo>
                  <a:lnTo>
                    <a:pt x="223922" y="946720"/>
                  </a:lnTo>
                  <a:lnTo>
                    <a:pt x="179058" y="966607"/>
                  </a:lnTo>
                  <a:lnTo>
                    <a:pt x="132461" y="982000"/>
                  </a:lnTo>
                  <a:lnTo>
                    <a:pt x="84580" y="992752"/>
                  </a:lnTo>
                  <a:lnTo>
                    <a:pt x="35875" y="998759"/>
                  </a:lnTo>
                  <a:lnTo>
                    <a:pt x="0" y="1000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236969"/>
              <a:ext cx="18288000" cy="4050665"/>
            </a:xfrm>
            <a:custGeom>
              <a:avLst/>
              <a:gdLst/>
              <a:ahLst/>
              <a:cxnLst/>
              <a:rect l="l" t="t" r="r" b="b"/>
              <a:pathLst>
                <a:path w="18288000" h="4050665">
                  <a:moveTo>
                    <a:pt x="9087002" y="209194"/>
                  </a:moveTo>
                  <a:lnTo>
                    <a:pt x="0" y="209194"/>
                  </a:lnTo>
                  <a:lnTo>
                    <a:pt x="0" y="4050042"/>
                  </a:lnTo>
                  <a:lnTo>
                    <a:pt x="9087002" y="4050042"/>
                  </a:lnTo>
                  <a:lnTo>
                    <a:pt x="9087002" y="209194"/>
                  </a:lnTo>
                  <a:close/>
                </a:path>
                <a:path w="18288000" h="4050665">
                  <a:moveTo>
                    <a:pt x="18288000" y="0"/>
                  </a:moveTo>
                  <a:lnTo>
                    <a:pt x="9220162" y="0"/>
                  </a:lnTo>
                  <a:lnTo>
                    <a:pt x="9220162" y="209194"/>
                  </a:lnTo>
                  <a:lnTo>
                    <a:pt x="9143949" y="209194"/>
                  </a:lnTo>
                  <a:lnTo>
                    <a:pt x="9143949" y="4050042"/>
                  </a:lnTo>
                  <a:lnTo>
                    <a:pt x="9220162" y="4050042"/>
                  </a:lnTo>
                  <a:lnTo>
                    <a:pt x="9348559" y="4050042"/>
                  </a:lnTo>
                  <a:lnTo>
                    <a:pt x="18288000" y="405004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87006" y="2101517"/>
              <a:ext cx="57150" cy="8185784"/>
            </a:xfrm>
            <a:custGeom>
              <a:avLst/>
              <a:gdLst/>
              <a:ahLst/>
              <a:cxnLst/>
              <a:rect l="l" t="t" r="r" b="b"/>
              <a:pathLst>
                <a:path w="57150" h="8185784">
                  <a:moveTo>
                    <a:pt x="56952" y="87"/>
                  </a:moveTo>
                  <a:lnTo>
                    <a:pt x="38100" y="8185481"/>
                  </a:lnTo>
                  <a:lnTo>
                    <a:pt x="0" y="8185481"/>
                  </a:lnTo>
                  <a:lnTo>
                    <a:pt x="18852" y="0"/>
                  </a:lnTo>
                  <a:lnTo>
                    <a:pt x="56952" y="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0605" y="4805252"/>
              <a:ext cx="4772024" cy="3409949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7787030" y="1670051"/>
            <a:ext cx="501015" cy="1000125"/>
          </a:xfrm>
          <a:custGeom>
            <a:avLst/>
            <a:gdLst/>
            <a:ahLst/>
            <a:cxnLst/>
            <a:rect l="l" t="t" r="r" b="b"/>
            <a:pathLst>
              <a:path w="501015" h="1000125">
                <a:moveTo>
                  <a:pt x="500060" y="1000124"/>
                </a:moveTo>
                <a:lnTo>
                  <a:pt x="451046" y="997716"/>
                </a:lnTo>
                <a:lnTo>
                  <a:pt x="402503" y="990515"/>
                </a:lnTo>
                <a:lnTo>
                  <a:pt x="354900" y="978592"/>
                </a:lnTo>
                <a:lnTo>
                  <a:pt x="308695" y="962059"/>
                </a:lnTo>
                <a:lnTo>
                  <a:pt x="264332" y="941077"/>
                </a:lnTo>
                <a:lnTo>
                  <a:pt x="222240" y="915848"/>
                </a:lnTo>
                <a:lnTo>
                  <a:pt x="182824" y="886615"/>
                </a:lnTo>
                <a:lnTo>
                  <a:pt x="146463" y="853659"/>
                </a:lnTo>
                <a:lnTo>
                  <a:pt x="113507" y="817298"/>
                </a:lnTo>
                <a:lnTo>
                  <a:pt x="84274" y="777881"/>
                </a:lnTo>
                <a:lnTo>
                  <a:pt x="59045" y="735789"/>
                </a:lnTo>
                <a:lnTo>
                  <a:pt x="38063" y="691427"/>
                </a:lnTo>
                <a:lnTo>
                  <a:pt x="21530" y="645222"/>
                </a:lnTo>
                <a:lnTo>
                  <a:pt x="9606" y="597619"/>
                </a:lnTo>
                <a:lnTo>
                  <a:pt x="2406" y="549076"/>
                </a:lnTo>
                <a:lnTo>
                  <a:pt x="0" y="500190"/>
                </a:lnTo>
                <a:lnTo>
                  <a:pt x="148" y="487786"/>
                </a:lnTo>
                <a:lnTo>
                  <a:pt x="3759" y="438845"/>
                </a:lnTo>
                <a:lnTo>
                  <a:pt x="12149" y="390494"/>
                </a:lnTo>
                <a:lnTo>
                  <a:pt x="25238" y="343198"/>
                </a:lnTo>
                <a:lnTo>
                  <a:pt x="42900" y="297412"/>
                </a:lnTo>
                <a:lnTo>
                  <a:pt x="64964" y="253579"/>
                </a:lnTo>
                <a:lnTo>
                  <a:pt x="91219" y="212119"/>
                </a:lnTo>
                <a:lnTo>
                  <a:pt x="121411" y="173432"/>
                </a:lnTo>
                <a:lnTo>
                  <a:pt x="155250" y="137890"/>
                </a:lnTo>
                <a:lnTo>
                  <a:pt x="192409" y="105837"/>
                </a:lnTo>
                <a:lnTo>
                  <a:pt x="232531" y="77580"/>
                </a:lnTo>
                <a:lnTo>
                  <a:pt x="275230" y="53392"/>
                </a:lnTo>
                <a:lnTo>
                  <a:pt x="320094" y="33506"/>
                </a:lnTo>
                <a:lnTo>
                  <a:pt x="366691" y="18112"/>
                </a:lnTo>
                <a:lnTo>
                  <a:pt x="414572" y="7361"/>
                </a:lnTo>
                <a:lnTo>
                  <a:pt x="463277" y="1354"/>
                </a:lnTo>
                <a:lnTo>
                  <a:pt x="500047" y="0"/>
                </a:lnTo>
                <a:lnTo>
                  <a:pt x="500970" y="10"/>
                </a:lnTo>
                <a:lnTo>
                  <a:pt x="500970" y="1000113"/>
                </a:lnTo>
                <a:lnTo>
                  <a:pt x="500060" y="1000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52457" y="2737149"/>
            <a:ext cx="7925434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12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2500" spc="-245" b="1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15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5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4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500" spc="204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-13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14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-15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500" spc="6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500" spc="-1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500" spc="4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500" spc="-14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dirty="0" sz="2500" spc="-21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-13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1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0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people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90903" y="2853313"/>
            <a:ext cx="729234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185" b="1">
                <a:solidFill>
                  <a:srgbClr val="FFFFFF"/>
                </a:solidFill>
                <a:latin typeface="Arial"/>
                <a:cs typeface="Arial"/>
              </a:rPr>
              <a:t>&gt;_	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5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Lucida Sans Unicode"/>
                <a:cs typeface="Lucida Sans Unicode"/>
              </a:rPr>
              <a:t>hashtags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500" spc="-7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platform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270" y="5038173"/>
            <a:ext cx="7654925" cy="3062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2850" spc="10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35">
                <a:solidFill>
                  <a:srgbClr val="FFFFFF"/>
                </a:solidFill>
                <a:latin typeface="Lucida Sans Unicode"/>
                <a:cs typeface="Lucida Sans Unicode"/>
              </a:rPr>
              <a:t>t.tag_name,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">
                <a:solidFill>
                  <a:srgbClr val="FFFFFF"/>
                </a:solidFill>
                <a:latin typeface="Lucida Sans Unicode"/>
                <a:cs typeface="Lucida Sans Unicode"/>
              </a:rPr>
              <a:t>COUNT(*)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>
                <a:solidFill>
                  <a:srgbClr val="FFFFFF"/>
                </a:solidFill>
                <a:latin typeface="Lucida Sans Unicode"/>
                <a:cs typeface="Lucida Sans Unicode"/>
              </a:rPr>
              <a:t>tag_count  </a:t>
            </a:r>
            <a:r>
              <a:rPr dirty="0" sz="2850" spc="9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photo_tags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80">
                <a:solidFill>
                  <a:srgbClr val="FFFFFF"/>
                </a:solidFill>
                <a:latin typeface="Lucida Sans Unicode"/>
                <a:cs typeface="Lucida Sans Unicode"/>
              </a:rPr>
              <a:t>pt</a:t>
            </a:r>
            <a:endParaRPr sz="2850">
              <a:latin typeface="Lucida Sans Unicode"/>
              <a:cs typeface="Lucida Sans Unicode"/>
            </a:endParaRPr>
          </a:p>
          <a:p>
            <a:pPr marL="12700" marR="1265555">
              <a:lnSpc>
                <a:spcPct val="116500"/>
              </a:lnSpc>
            </a:pPr>
            <a:r>
              <a:rPr dirty="0" sz="2850" spc="95">
                <a:solidFill>
                  <a:srgbClr val="FFFFFF"/>
                </a:solidFill>
                <a:latin typeface="Lucida Sans Unicode"/>
                <a:cs typeface="Lucida Sans Unicode"/>
              </a:rPr>
              <a:t>INNER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210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25">
                <a:solidFill>
                  <a:srgbClr val="FFFFFF"/>
                </a:solidFill>
                <a:latin typeface="Lucida Sans Unicode"/>
                <a:cs typeface="Lucida Sans Unicode"/>
              </a:rPr>
              <a:t>tags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1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Lucida Sans Unicode"/>
                <a:cs typeface="Lucida Sans Unicode"/>
              </a:rPr>
              <a:t>pt.tag_id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70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Lucida Sans Unicode"/>
                <a:cs typeface="Lucida Sans Unicode"/>
              </a:rPr>
              <a:t>t.id  </a:t>
            </a:r>
            <a:r>
              <a:rPr dirty="0" sz="2850" spc="125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Lucida Sans Unicode"/>
                <a:cs typeface="Lucida Sans Unicode"/>
              </a:rPr>
              <a:t>t.id</a:t>
            </a:r>
            <a:endParaRPr sz="2850">
              <a:latin typeface="Lucida Sans Unicode"/>
              <a:cs typeface="Lucida Sans Unicode"/>
            </a:endParaRPr>
          </a:p>
          <a:p>
            <a:pPr marL="12700" marR="2918460">
              <a:lnSpc>
                <a:spcPct val="116500"/>
              </a:lnSpc>
            </a:pPr>
            <a:r>
              <a:rPr dirty="0" sz="2850" spc="9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28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>
                <a:solidFill>
                  <a:srgbClr val="FFFFFF"/>
                </a:solidFill>
                <a:latin typeface="Lucida Sans Unicode"/>
                <a:cs typeface="Lucida Sans Unicode"/>
              </a:rPr>
              <a:t>tag_count</a:t>
            </a:r>
            <a:r>
              <a:rPr dirty="0" sz="28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Lucida Sans Unicode"/>
                <a:cs typeface="Lucida Sans Unicode"/>
              </a:rPr>
              <a:t>DESC </a:t>
            </a:r>
            <a:r>
              <a:rPr dirty="0" sz="2850" spc="-8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35">
                <a:solidFill>
                  <a:srgbClr val="FFFFFF"/>
                </a:solidFill>
                <a:latin typeface="Lucida Sans Unicode"/>
                <a:cs typeface="Lucida Sans Unicode"/>
              </a:rPr>
              <a:t>LIMIT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25">
                <a:solidFill>
                  <a:srgbClr val="FFFFFF"/>
                </a:solidFill>
                <a:latin typeface="Lucida Sans Unicode"/>
                <a:cs typeface="Lucida Sans Unicode"/>
              </a:rPr>
              <a:t>5;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9786048"/>
            <a:ext cx="18288000" cy="501015"/>
          </a:xfrm>
          <a:custGeom>
            <a:avLst/>
            <a:gdLst/>
            <a:ahLst/>
            <a:cxnLst/>
            <a:rect l="l" t="t" r="r" b="b"/>
            <a:pathLst>
              <a:path w="18288000" h="501015">
                <a:moveTo>
                  <a:pt x="499148" y="500049"/>
                </a:moveTo>
                <a:lnTo>
                  <a:pt x="496735" y="451040"/>
                </a:lnTo>
                <a:lnTo>
                  <a:pt x="489534" y="402501"/>
                </a:lnTo>
                <a:lnTo>
                  <a:pt x="477621" y="354901"/>
                </a:lnTo>
                <a:lnTo>
                  <a:pt x="461086" y="308686"/>
                </a:lnTo>
                <a:lnTo>
                  <a:pt x="440105" y="264325"/>
                </a:lnTo>
                <a:lnTo>
                  <a:pt x="414870" y="222237"/>
                </a:lnTo>
                <a:lnTo>
                  <a:pt x="385635" y="182816"/>
                </a:lnTo>
                <a:lnTo>
                  <a:pt x="352679" y="146456"/>
                </a:lnTo>
                <a:lnTo>
                  <a:pt x="316318" y="113499"/>
                </a:lnTo>
                <a:lnTo>
                  <a:pt x="276910" y="84264"/>
                </a:lnTo>
                <a:lnTo>
                  <a:pt x="234810" y="59042"/>
                </a:lnTo>
                <a:lnTo>
                  <a:pt x="190449" y="38061"/>
                </a:lnTo>
                <a:lnTo>
                  <a:pt x="144246" y="21526"/>
                </a:lnTo>
                <a:lnTo>
                  <a:pt x="96647" y="9601"/>
                </a:lnTo>
                <a:lnTo>
                  <a:pt x="48094" y="2400"/>
                </a:lnTo>
                <a:lnTo>
                  <a:pt x="0" y="0"/>
                </a:lnTo>
                <a:lnTo>
                  <a:pt x="0" y="500951"/>
                </a:lnTo>
                <a:lnTo>
                  <a:pt x="499135" y="500951"/>
                </a:lnTo>
                <a:lnTo>
                  <a:pt x="499148" y="500049"/>
                </a:lnTo>
                <a:close/>
              </a:path>
              <a:path w="18288000" h="501015">
                <a:moveTo>
                  <a:pt x="18288000" y="85445"/>
                </a:moveTo>
                <a:lnTo>
                  <a:pt x="18238064" y="87845"/>
                </a:lnTo>
                <a:lnTo>
                  <a:pt x="18189525" y="95046"/>
                </a:lnTo>
                <a:lnTo>
                  <a:pt x="18141925" y="106972"/>
                </a:lnTo>
                <a:lnTo>
                  <a:pt x="18095722" y="123507"/>
                </a:lnTo>
                <a:lnTo>
                  <a:pt x="18051361" y="144487"/>
                </a:lnTo>
                <a:lnTo>
                  <a:pt x="18009261" y="169710"/>
                </a:lnTo>
                <a:lnTo>
                  <a:pt x="17969853" y="198945"/>
                </a:lnTo>
                <a:lnTo>
                  <a:pt x="17933493" y="231902"/>
                </a:lnTo>
                <a:lnTo>
                  <a:pt x="17900536" y="268262"/>
                </a:lnTo>
                <a:lnTo>
                  <a:pt x="17871301" y="307682"/>
                </a:lnTo>
                <a:lnTo>
                  <a:pt x="17846066" y="349770"/>
                </a:lnTo>
                <a:lnTo>
                  <a:pt x="17825085" y="394131"/>
                </a:lnTo>
                <a:lnTo>
                  <a:pt x="17808550" y="440334"/>
                </a:lnTo>
                <a:lnTo>
                  <a:pt x="17796625" y="487946"/>
                </a:lnTo>
                <a:lnTo>
                  <a:pt x="17794237" y="500951"/>
                </a:lnTo>
                <a:lnTo>
                  <a:pt x="18288000" y="500951"/>
                </a:lnTo>
                <a:lnTo>
                  <a:pt x="18288000" y="854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59300" y="278966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24515" y="0"/>
            <a:ext cx="4063483" cy="33820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1687" y="8722192"/>
            <a:ext cx="3286312" cy="15648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85067" cy="425180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939462" y="398530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87"/>
            <a:ext cx="962024" cy="96202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883857" y="1671744"/>
            <a:ext cx="404495" cy="981710"/>
          </a:xfrm>
          <a:custGeom>
            <a:avLst/>
            <a:gdLst/>
            <a:ahLst/>
            <a:cxnLst/>
            <a:rect l="l" t="t" r="r" b="b"/>
            <a:pathLst>
              <a:path w="404494" h="981710">
                <a:moveTo>
                  <a:pt x="404142" y="981517"/>
                </a:moveTo>
                <a:lnTo>
                  <a:pt x="366692" y="972708"/>
                </a:lnTo>
                <a:lnTo>
                  <a:pt x="320095" y="957314"/>
                </a:lnTo>
                <a:lnTo>
                  <a:pt x="275231" y="937428"/>
                </a:lnTo>
                <a:lnTo>
                  <a:pt x="232532" y="913240"/>
                </a:lnTo>
                <a:lnTo>
                  <a:pt x="192410" y="884983"/>
                </a:lnTo>
                <a:lnTo>
                  <a:pt x="155250" y="852930"/>
                </a:lnTo>
                <a:lnTo>
                  <a:pt x="121412" y="817389"/>
                </a:lnTo>
                <a:lnTo>
                  <a:pt x="91220" y="778702"/>
                </a:lnTo>
                <a:lnTo>
                  <a:pt x="64965" y="737242"/>
                </a:lnTo>
                <a:lnTo>
                  <a:pt x="42901" y="693408"/>
                </a:lnTo>
                <a:lnTo>
                  <a:pt x="25239" y="647622"/>
                </a:lnTo>
                <a:lnTo>
                  <a:pt x="12150" y="600326"/>
                </a:lnTo>
                <a:lnTo>
                  <a:pt x="3760" y="551975"/>
                </a:lnTo>
                <a:lnTo>
                  <a:pt x="149" y="503034"/>
                </a:lnTo>
                <a:lnTo>
                  <a:pt x="0" y="490815"/>
                </a:lnTo>
                <a:lnTo>
                  <a:pt x="149" y="478483"/>
                </a:lnTo>
                <a:lnTo>
                  <a:pt x="3760" y="429542"/>
                </a:lnTo>
                <a:lnTo>
                  <a:pt x="12150" y="381190"/>
                </a:lnTo>
                <a:lnTo>
                  <a:pt x="25239" y="333894"/>
                </a:lnTo>
                <a:lnTo>
                  <a:pt x="42901" y="288109"/>
                </a:lnTo>
                <a:lnTo>
                  <a:pt x="64965" y="244275"/>
                </a:lnTo>
                <a:lnTo>
                  <a:pt x="91220" y="202815"/>
                </a:lnTo>
                <a:lnTo>
                  <a:pt x="121412" y="164128"/>
                </a:lnTo>
                <a:lnTo>
                  <a:pt x="155250" y="128587"/>
                </a:lnTo>
                <a:lnTo>
                  <a:pt x="192410" y="96534"/>
                </a:lnTo>
                <a:lnTo>
                  <a:pt x="232532" y="68277"/>
                </a:lnTo>
                <a:lnTo>
                  <a:pt x="275231" y="44089"/>
                </a:lnTo>
                <a:lnTo>
                  <a:pt x="320095" y="24202"/>
                </a:lnTo>
                <a:lnTo>
                  <a:pt x="366692" y="8809"/>
                </a:lnTo>
                <a:lnTo>
                  <a:pt x="404142" y="0"/>
                </a:lnTo>
                <a:lnTo>
                  <a:pt x="404142" y="9815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0" y="1662452"/>
            <a:ext cx="18288000" cy="8624570"/>
            <a:chOff x="0" y="1662452"/>
            <a:chExt cx="18288000" cy="8624570"/>
          </a:xfrm>
        </p:grpSpPr>
        <p:sp>
          <p:nvSpPr>
            <p:cNvPr id="10" name="object 10"/>
            <p:cNvSpPr/>
            <p:nvPr/>
          </p:nvSpPr>
          <p:spPr>
            <a:xfrm>
              <a:off x="0" y="2163411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3" y="5943600"/>
                  </a:moveTo>
                  <a:lnTo>
                    <a:pt x="5529" y="5943600"/>
                  </a:lnTo>
                  <a:lnTo>
                    <a:pt x="1300" y="5942541"/>
                  </a:lnTo>
                  <a:lnTo>
                    <a:pt x="0" y="5942146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4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0"/>
                  </a:lnTo>
                  <a:lnTo>
                    <a:pt x="10338872" y="5893850"/>
                  </a:lnTo>
                  <a:lnTo>
                    <a:pt x="10306791" y="5918464"/>
                  </a:lnTo>
                  <a:lnTo>
                    <a:pt x="10270525" y="5936349"/>
                  </a:lnTo>
                  <a:lnTo>
                    <a:pt x="10247023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1662452"/>
              <a:ext cx="499745" cy="1000125"/>
            </a:xfrm>
            <a:custGeom>
              <a:avLst/>
              <a:gdLst/>
              <a:ahLst/>
              <a:cxnLst/>
              <a:rect l="l" t="t" r="r" b="b"/>
              <a:pathLst>
                <a:path w="499745" h="1000125">
                  <a:moveTo>
                    <a:pt x="0" y="1000102"/>
                  </a:moveTo>
                  <a:lnTo>
                    <a:pt x="0" y="0"/>
                  </a:lnTo>
                  <a:lnTo>
                    <a:pt x="11368" y="139"/>
                  </a:lnTo>
                  <a:lnTo>
                    <a:pt x="60308" y="3749"/>
                  </a:lnTo>
                  <a:lnTo>
                    <a:pt x="108660" y="12139"/>
                  </a:lnTo>
                  <a:lnTo>
                    <a:pt x="155956" y="25228"/>
                  </a:lnTo>
                  <a:lnTo>
                    <a:pt x="201741" y="42890"/>
                  </a:lnTo>
                  <a:lnTo>
                    <a:pt x="245575" y="64955"/>
                  </a:lnTo>
                  <a:lnTo>
                    <a:pt x="287035" y="91209"/>
                  </a:lnTo>
                  <a:lnTo>
                    <a:pt x="325722" y="121401"/>
                  </a:lnTo>
                  <a:lnTo>
                    <a:pt x="361263" y="155240"/>
                  </a:lnTo>
                  <a:lnTo>
                    <a:pt x="393317" y="192399"/>
                  </a:lnTo>
                  <a:lnTo>
                    <a:pt x="421573" y="232522"/>
                  </a:lnTo>
                  <a:lnTo>
                    <a:pt x="445761" y="275220"/>
                  </a:lnTo>
                  <a:lnTo>
                    <a:pt x="465648" y="320084"/>
                  </a:lnTo>
                  <a:lnTo>
                    <a:pt x="481041" y="366681"/>
                  </a:lnTo>
                  <a:lnTo>
                    <a:pt x="491793" y="414563"/>
                  </a:lnTo>
                  <a:lnTo>
                    <a:pt x="497800" y="463268"/>
                  </a:lnTo>
                  <a:lnTo>
                    <a:pt x="499154" y="500051"/>
                  </a:lnTo>
                  <a:lnTo>
                    <a:pt x="499004" y="512327"/>
                  </a:lnTo>
                  <a:lnTo>
                    <a:pt x="495393" y="561268"/>
                  </a:lnTo>
                  <a:lnTo>
                    <a:pt x="487003" y="609619"/>
                  </a:lnTo>
                  <a:lnTo>
                    <a:pt x="473914" y="656915"/>
                  </a:lnTo>
                  <a:lnTo>
                    <a:pt x="456252" y="702700"/>
                  </a:lnTo>
                  <a:lnTo>
                    <a:pt x="434188" y="746534"/>
                  </a:lnTo>
                  <a:lnTo>
                    <a:pt x="407933" y="787994"/>
                  </a:lnTo>
                  <a:lnTo>
                    <a:pt x="377741" y="826681"/>
                  </a:lnTo>
                  <a:lnTo>
                    <a:pt x="343903" y="862222"/>
                  </a:lnTo>
                  <a:lnTo>
                    <a:pt x="306743" y="894276"/>
                  </a:lnTo>
                  <a:lnTo>
                    <a:pt x="266621" y="922532"/>
                  </a:lnTo>
                  <a:lnTo>
                    <a:pt x="223922" y="946720"/>
                  </a:lnTo>
                  <a:lnTo>
                    <a:pt x="179058" y="966607"/>
                  </a:lnTo>
                  <a:lnTo>
                    <a:pt x="132461" y="982000"/>
                  </a:lnTo>
                  <a:lnTo>
                    <a:pt x="84580" y="992752"/>
                  </a:lnTo>
                  <a:lnTo>
                    <a:pt x="35875" y="998759"/>
                  </a:lnTo>
                  <a:lnTo>
                    <a:pt x="0" y="1000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236969"/>
              <a:ext cx="18288000" cy="4050665"/>
            </a:xfrm>
            <a:custGeom>
              <a:avLst/>
              <a:gdLst/>
              <a:ahLst/>
              <a:cxnLst/>
              <a:rect l="l" t="t" r="r" b="b"/>
              <a:pathLst>
                <a:path w="18288000" h="4050665">
                  <a:moveTo>
                    <a:pt x="9087002" y="209181"/>
                  </a:moveTo>
                  <a:lnTo>
                    <a:pt x="0" y="209181"/>
                  </a:lnTo>
                  <a:lnTo>
                    <a:pt x="0" y="4050042"/>
                  </a:lnTo>
                  <a:lnTo>
                    <a:pt x="9087002" y="4050042"/>
                  </a:lnTo>
                  <a:lnTo>
                    <a:pt x="9087002" y="209181"/>
                  </a:lnTo>
                  <a:close/>
                </a:path>
                <a:path w="18288000" h="4050665">
                  <a:moveTo>
                    <a:pt x="18288000" y="0"/>
                  </a:moveTo>
                  <a:lnTo>
                    <a:pt x="9220162" y="0"/>
                  </a:lnTo>
                  <a:lnTo>
                    <a:pt x="9220162" y="209181"/>
                  </a:lnTo>
                  <a:lnTo>
                    <a:pt x="9143949" y="209181"/>
                  </a:lnTo>
                  <a:lnTo>
                    <a:pt x="9143949" y="4050042"/>
                  </a:lnTo>
                  <a:lnTo>
                    <a:pt x="9220162" y="4050042"/>
                  </a:lnTo>
                  <a:lnTo>
                    <a:pt x="9348559" y="4050042"/>
                  </a:lnTo>
                  <a:lnTo>
                    <a:pt x="18288000" y="405004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87006" y="2101516"/>
              <a:ext cx="57150" cy="8185784"/>
            </a:xfrm>
            <a:custGeom>
              <a:avLst/>
              <a:gdLst/>
              <a:ahLst/>
              <a:cxnLst/>
              <a:rect l="l" t="t" r="r" b="b"/>
              <a:pathLst>
                <a:path w="57150" h="8185784">
                  <a:moveTo>
                    <a:pt x="56952" y="87"/>
                  </a:moveTo>
                  <a:lnTo>
                    <a:pt x="38100" y="8185483"/>
                  </a:lnTo>
                  <a:lnTo>
                    <a:pt x="0" y="8185483"/>
                  </a:lnTo>
                  <a:lnTo>
                    <a:pt x="18852" y="0"/>
                  </a:lnTo>
                  <a:lnTo>
                    <a:pt x="56952" y="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0514" y="5143500"/>
              <a:ext cx="5953124" cy="22574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52457" y="2737146"/>
            <a:ext cx="809180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575" b="1">
                <a:solidFill>
                  <a:srgbClr val="FFFFFF"/>
                </a:solidFill>
                <a:latin typeface="Tahoma"/>
                <a:cs typeface="Tahoma"/>
              </a:rPr>
              <a:t>&gt;_	</a:t>
            </a:r>
            <a:r>
              <a:rPr dirty="0" sz="2500" spc="-40" b="1">
                <a:solidFill>
                  <a:srgbClr val="FFFFFF"/>
                </a:solidFill>
                <a:latin typeface="Tahoma"/>
                <a:cs typeface="Tahoma"/>
              </a:rPr>
              <a:t>5.Launch</a:t>
            </a:r>
            <a:r>
              <a:rPr dirty="0" sz="25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15" b="1">
                <a:solidFill>
                  <a:srgbClr val="FFFFFF"/>
                </a:solidFill>
                <a:latin typeface="Tahoma"/>
                <a:cs typeface="Tahoma"/>
              </a:rPr>
              <a:t>AD</a:t>
            </a:r>
            <a:r>
              <a:rPr dirty="0" sz="25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65" b="1">
                <a:solidFill>
                  <a:srgbClr val="FFFFFF"/>
                </a:solidFill>
                <a:latin typeface="Tahoma"/>
                <a:cs typeface="Tahoma"/>
              </a:rPr>
              <a:t>Campaign:</a:t>
            </a:r>
            <a:r>
              <a:rPr dirty="0" sz="25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wants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know, </a:t>
            </a:r>
            <a:r>
              <a:rPr dirty="0" sz="2500" spc="-7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day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would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best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day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launch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ADs.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34024" y="3013409"/>
            <a:ext cx="712025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575" b="1">
                <a:solidFill>
                  <a:srgbClr val="FFFFFF"/>
                </a:solidFill>
                <a:latin typeface="Tahoma"/>
                <a:cs typeface="Tahoma"/>
              </a:rPr>
              <a:t>&gt;_	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Day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week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do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register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270" y="5038169"/>
            <a:ext cx="6758940" cy="3062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dirty="0" sz="2850" spc="10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8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40">
                <a:solidFill>
                  <a:srgbClr val="FFFFFF"/>
                </a:solidFill>
                <a:latin typeface="Lucida Sans Unicode"/>
                <a:cs typeface="Lucida Sans Unicode"/>
              </a:rPr>
              <a:t>DAYNAME(created_at)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">
                <a:solidFill>
                  <a:srgbClr val="FFFFFF"/>
                </a:solidFill>
                <a:latin typeface="Lucida Sans Unicode"/>
                <a:cs typeface="Lucida Sans Unicode"/>
              </a:rPr>
              <a:t>day, </a:t>
            </a:r>
            <a:r>
              <a:rPr dirty="0" sz="2850" spc="-8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">
                <a:solidFill>
                  <a:srgbClr val="FFFFFF"/>
                </a:solidFill>
                <a:latin typeface="Lucida Sans Unicode"/>
                <a:cs typeface="Lucida Sans Unicode"/>
              </a:rPr>
              <a:t>COUNT(*)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8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0">
                <a:solidFill>
                  <a:srgbClr val="FFFFFF"/>
                </a:solidFill>
                <a:latin typeface="Lucida Sans Unicode"/>
                <a:cs typeface="Lucida Sans Unicode"/>
              </a:rPr>
              <a:t>user_count</a:t>
            </a:r>
            <a:endParaRPr sz="2850">
              <a:latin typeface="Lucida Sans Unicode"/>
              <a:cs typeface="Lucida Sans Unicode"/>
            </a:endParaRPr>
          </a:p>
          <a:p>
            <a:pPr marL="12700" marR="4138929">
              <a:lnSpc>
                <a:spcPct val="116500"/>
              </a:lnSpc>
            </a:pPr>
            <a:r>
              <a:rPr dirty="0" sz="2850" spc="9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2850" spc="5">
                <a:solidFill>
                  <a:srgbClr val="FFFFFF"/>
                </a:solidFill>
                <a:latin typeface="Lucida Sans Unicode"/>
                <a:cs typeface="Lucida Sans Unicode"/>
              </a:rPr>
              <a:t>users </a:t>
            </a:r>
            <a:r>
              <a:rPr dirty="0" sz="2850" spc="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25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70">
                <a:solidFill>
                  <a:srgbClr val="FFFFFF"/>
                </a:solidFill>
                <a:latin typeface="Lucida Sans Unicode"/>
                <a:cs typeface="Lucida Sans Unicode"/>
              </a:rPr>
              <a:t>day</a:t>
            </a:r>
            <a:endParaRPr sz="2850">
              <a:latin typeface="Lucida Sans Unicode"/>
              <a:cs typeface="Lucida Sans Unicode"/>
            </a:endParaRPr>
          </a:p>
          <a:p>
            <a:pPr marL="12700" marR="1810385">
              <a:lnSpc>
                <a:spcPct val="116500"/>
              </a:lnSpc>
            </a:pPr>
            <a:r>
              <a:rPr dirty="0" sz="2850" spc="90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28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0">
                <a:solidFill>
                  <a:srgbClr val="FFFFFF"/>
                </a:solidFill>
                <a:latin typeface="Lucida Sans Unicode"/>
                <a:cs typeface="Lucida Sans Unicode"/>
              </a:rPr>
              <a:t>user_count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20">
                <a:solidFill>
                  <a:srgbClr val="FFFFFF"/>
                </a:solidFill>
                <a:latin typeface="Lucida Sans Unicode"/>
                <a:cs typeface="Lucida Sans Unicode"/>
              </a:rPr>
              <a:t>DESC </a:t>
            </a:r>
            <a:r>
              <a:rPr dirty="0" sz="2850" spc="-8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35">
                <a:solidFill>
                  <a:srgbClr val="FFFFFF"/>
                </a:solidFill>
                <a:latin typeface="Lucida Sans Unicode"/>
                <a:cs typeface="Lucida Sans Unicode"/>
              </a:rPr>
              <a:t>LIMIT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85">
                <a:solidFill>
                  <a:srgbClr val="FFFFFF"/>
                </a:solidFill>
                <a:latin typeface="Lucida Sans Unicode"/>
                <a:cs typeface="Lucida Sans Unicode"/>
              </a:rPr>
              <a:t>2;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9786035"/>
            <a:ext cx="18288000" cy="501015"/>
          </a:xfrm>
          <a:custGeom>
            <a:avLst/>
            <a:gdLst/>
            <a:ahLst/>
            <a:cxnLst/>
            <a:rect l="l" t="t" r="r" b="b"/>
            <a:pathLst>
              <a:path w="18288000" h="501015">
                <a:moveTo>
                  <a:pt x="499148" y="500062"/>
                </a:moveTo>
                <a:lnTo>
                  <a:pt x="496735" y="451053"/>
                </a:lnTo>
                <a:lnTo>
                  <a:pt x="489534" y="402501"/>
                </a:lnTo>
                <a:lnTo>
                  <a:pt x="477621" y="354901"/>
                </a:lnTo>
                <a:lnTo>
                  <a:pt x="461086" y="308698"/>
                </a:lnTo>
                <a:lnTo>
                  <a:pt x="440105" y="264337"/>
                </a:lnTo>
                <a:lnTo>
                  <a:pt x="414870" y="222237"/>
                </a:lnTo>
                <a:lnTo>
                  <a:pt x="385635" y="182829"/>
                </a:lnTo>
                <a:lnTo>
                  <a:pt x="352679" y="146469"/>
                </a:lnTo>
                <a:lnTo>
                  <a:pt x="316318" y="113512"/>
                </a:lnTo>
                <a:lnTo>
                  <a:pt x="276910" y="84277"/>
                </a:lnTo>
                <a:lnTo>
                  <a:pt x="234810" y="59042"/>
                </a:lnTo>
                <a:lnTo>
                  <a:pt x="190449" y="38061"/>
                </a:lnTo>
                <a:lnTo>
                  <a:pt x="144246" y="21526"/>
                </a:lnTo>
                <a:lnTo>
                  <a:pt x="96647" y="9613"/>
                </a:lnTo>
                <a:lnTo>
                  <a:pt x="48094" y="2413"/>
                </a:lnTo>
                <a:lnTo>
                  <a:pt x="0" y="12"/>
                </a:lnTo>
                <a:lnTo>
                  <a:pt x="0" y="500964"/>
                </a:lnTo>
                <a:lnTo>
                  <a:pt x="499135" y="500964"/>
                </a:lnTo>
                <a:lnTo>
                  <a:pt x="499148" y="500062"/>
                </a:lnTo>
                <a:close/>
              </a:path>
              <a:path w="18288000" h="501015">
                <a:moveTo>
                  <a:pt x="18288000" y="12"/>
                </a:moveTo>
                <a:lnTo>
                  <a:pt x="18238064" y="2413"/>
                </a:lnTo>
                <a:lnTo>
                  <a:pt x="18189525" y="9613"/>
                </a:lnTo>
                <a:lnTo>
                  <a:pt x="18141925" y="21526"/>
                </a:lnTo>
                <a:lnTo>
                  <a:pt x="18095722" y="38061"/>
                </a:lnTo>
                <a:lnTo>
                  <a:pt x="18051361" y="59042"/>
                </a:lnTo>
                <a:lnTo>
                  <a:pt x="18009261" y="84277"/>
                </a:lnTo>
                <a:lnTo>
                  <a:pt x="17969853" y="113512"/>
                </a:lnTo>
                <a:lnTo>
                  <a:pt x="17933493" y="146469"/>
                </a:lnTo>
                <a:lnTo>
                  <a:pt x="17900536" y="182829"/>
                </a:lnTo>
                <a:lnTo>
                  <a:pt x="17871301" y="222237"/>
                </a:lnTo>
                <a:lnTo>
                  <a:pt x="17846066" y="264337"/>
                </a:lnTo>
                <a:lnTo>
                  <a:pt x="17825085" y="308698"/>
                </a:lnTo>
                <a:lnTo>
                  <a:pt x="17808550" y="354901"/>
                </a:lnTo>
                <a:lnTo>
                  <a:pt x="17796625" y="402501"/>
                </a:lnTo>
                <a:lnTo>
                  <a:pt x="17789436" y="451053"/>
                </a:lnTo>
                <a:lnTo>
                  <a:pt x="17787023" y="500189"/>
                </a:lnTo>
                <a:lnTo>
                  <a:pt x="17787036" y="500964"/>
                </a:lnTo>
                <a:lnTo>
                  <a:pt x="18288000" y="500964"/>
                </a:lnTo>
                <a:lnTo>
                  <a:pt x="18288000" y="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30312" y="219213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17352" y="0"/>
            <a:ext cx="7870825" cy="8608060"/>
            <a:chOff x="10417352" y="0"/>
            <a:chExt cx="7870825" cy="8608060"/>
          </a:xfrm>
        </p:grpSpPr>
        <p:sp>
          <p:nvSpPr>
            <p:cNvPr id="3" name="object 3"/>
            <p:cNvSpPr/>
            <p:nvPr/>
          </p:nvSpPr>
          <p:spPr>
            <a:xfrm>
              <a:off x="10417352" y="2664382"/>
              <a:ext cx="7870825" cy="5943600"/>
            </a:xfrm>
            <a:custGeom>
              <a:avLst/>
              <a:gdLst/>
              <a:ahLst/>
              <a:cxnLst/>
              <a:rect l="l" t="t" r="r" b="b"/>
              <a:pathLst>
                <a:path w="7870825" h="5943600">
                  <a:moveTo>
                    <a:pt x="7870647" y="5943600"/>
                  </a:moveTo>
                  <a:lnTo>
                    <a:pt x="157003" y="5943600"/>
                  </a:lnTo>
                  <a:lnTo>
                    <a:pt x="152777" y="5942541"/>
                  </a:lnTo>
                  <a:lnTo>
                    <a:pt x="114932" y="5928298"/>
                  </a:lnTo>
                  <a:lnTo>
                    <a:pt x="80593" y="5906946"/>
                  </a:lnTo>
                  <a:lnTo>
                    <a:pt x="51080" y="5879306"/>
                  </a:lnTo>
                  <a:lnTo>
                    <a:pt x="27526" y="5846439"/>
                  </a:lnTo>
                  <a:lnTo>
                    <a:pt x="10837" y="5809607"/>
                  </a:lnTo>
                  <a:lnTo>
                    <a:pt x="1654" y="5770230"/>
                  </a:lnTo>
                  <a:lnTo>
                    <a:pt x="0" y="5750055"/>
                  </a:lnTo>
                  <a:lnTo>
                    <a:pt x="0" y="0"/>
                  </a:lnTo>
                  <a:lnTo>
                    <a:pt x="7870647" y="0"/>
                  </a:lnTo>
                  <a:lnTo>
                    <a:pt x="7870647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4515" y="0"/>
              <a:ext cx="4063483" cy="3382008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1687" y="8722192"/>
            <a:ext cx="3286312" cy="15648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85067" cy="425180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39462" y="443584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88"/>
            <a:ext cx="962024" cy="9620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883857" y="2172714"/>
            <a:ext cx="404495" cy="981710"/>
          </a:xfrm>
          <a:custGeom>
            <a:avLst/>
            <a:gdLst/>
            <a:ahLst/>
            <a:cxnLst/>
            <a:rect l="l" t="t" r="r" b="b"/>
            <a:pathLst>
              <a:path w="404494" h="981710">
                <a:moveTo>
                  <a:pt x="404142" y="981517"/>
                </a:moveTo>
                <a:lnTo>
                  <a:pt x="366692" y="972708"/>
                </a:lnTo>
                <a:lnTo>
                  <a:pt x="320095" y="957314"/>
                </a:lnTo>
                <a:lnTo>
                  <a:pt x="275231" y="937428"/>
                </a:lnTo>
                <a:lnTo>
                  <a:pt x="232532" y="913240"/>
                </a:lnTo>
                <a:lnTo>
                  <a:pt x="192410" y="884983"/>
                </a:lnTo>
                <a:lnTo>
                  <a:pt x="155250" y="852930"/>
                </a:lnTo>
                <a:lnTo>
                  <a:pt x="121412" y="817389"/>
                </a:lnTo>
                <a:lnTo>
                  <a:pt x="91220" y="778702"/>
                </a:lnTo>
                <a:lnTo>
                  <a:pt x="64965" y="737242"/>
                </a:lnTo>
                <a:lnTo>
                  <a:pt x="42901" y="693408"/>
                </a:lnTo>
                <a:lnTo>
                  <a:pt x="25239" y="647622"/>
                </a:lnTo>
                <a:lnTo>
                  <a:pt x="12150" y="600326"/>
                </a:lnTo>
                <a:lnTo>
                  <a:pt x="3760" y="551975"/>
                </a:lnTo>
                <a:lnTo>
                  <a:pt x="149" y="503034"/>
                </a:lnTo>
                <a:lnTo>
                  <a:pt x="0" y="490815"/>
                </a:lnTo>
                <a:lnTo>
                  <a:pt x="149" y="478483"/>
                </a:lnTo>
                <a:lnTo>
                  <a:pt x="3760" y="429542"/>
                </a:lnTo>
                <a:lnTo>
                  <a:pt x="12150" y="381190"/>
                </a:lnTo>
                <a:lnTo>
                  <a:pt x="25239" y="333894"/>
                </a:lnTo>
                <a:lnTo>
                  <a:pt x="42901" y="288109"/>
                </a:lnTo>
                <a:lnTo>
                  <a:pt x="64965" y="244275"/>
                </a:lnTo>
                <a:lnTo>
                  <a:pt x="91220" y="202815"/>
                </a:lnTo>
                <a:lnTo>
                  <a:pt x="121412" y="164128"/>
                </a:lnTo>
                <a:lnTo>
                  <a:pt x="155250" y="128587"/>
                </a:lnTo>
                <a:lnTo>
                  <a:pt x="192410" y="96534"/>
                </a:lnTo>
                <a:lnTo>
                  <a:pt x="232532" y="68277"/>
                </a:lnTo>
                <a:lnTo>
                  <a:pt x="275231" y="44089"/>
                </a:lnTo>
                <a:lnTo>
                  <a:pt x="320095" y="24202"/>
                </a:lnTo>
                <a:lnTo>
                  <a:pt x="366692" y="8809"/>
                </a:lnTo>
                <a:lnTo>
                  <a:pt x="404142" y="0"/>
                </a:lnTo>
                <a:lnTo>
                  <a:pt x="404142" y="9815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915610"/>
            <a:ext cx="18288000" cy="8371840"/>
            <a:chOff x="0" y="1915610"/>
            <a:chExt cx="18288000" cy="8371840"/>
          </a:xfrm>
        </p:grpSpPr>
        <p:sp>
          <p:nvSpPr>
            <p:cNvPr id="12" name="object 12"/>
            <p:cNvSpPr/>
            <p:nvPr/>
          </p:nvSpPr>
          <p:spPr>
            <a:xfrm>
              <a:off x="0" y="2664382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6" y="5943600"/>
                  </a:moveTo>
                  <a:lnTo>
                    <a:pt x="5526" y="5943600"/>
                  </a:lnTo>
                  <a:lnTo>
                    <a:pt x="1300" y="5942541"/>
                  </a:lnTo>
                  <a:lnTo>
                    <a:pt x="0" y="5942146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5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1"/>
                  </a:lnTo>
                  <a:lnTo>
                    <a:pt x="10338872" y="5893851"/>
                  </a:lnTo>
                  <a:lnTo>
                    <a:pt x="10306791" y="5918465"/>
                  </a:lnTo>
                  <a:lnTo>
                    <a:pt x="10270525" y="5936349"/>
                  </a:lnTo>
                  <a:lnTo>
                    <a:pt x="10247026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2070748"/>
              <a:ext cx="452755" cy="995680"/>
            </a:xfrm>
            <a:custGeom>
              <a:avLst/>
              <a:gdLst/>
              <a:ahLst/>
              <a:cxnLst/>
              <a:rect l="l" t="t" r="r" b="b"/>
              <a:pathLst>
                <a:path w="452755" h="995680">
                  <a:moveTo>
                    <a:pt x="0" y="995547"/>
                  </a:moveTo>
                  <a:lnTo>
                    <a:pt x="0" y="0"/>
                  </a:lnTo>
                  <a:lnTo>
                    <a:pt x="1384" y="119"/>
                  </a:lnTo>
                  <a:lnTo>
                    <a:pt x="49927" y="7319"/>
                  </a:lnTo>
                  <a:lnTo>
                    <a:pt x="97530" y="19243"/>
                  </a:lnTo>
                  <a:lnTo>
                    <a:pt x="143735" y="35776"/>
                  </a:lnTo>
                  <a:lnTo>
                    <a:pt x="188097" y="56758"/>
                  </a:lnTo>
                  <a:lnTo>
                    <a:pt x="230189" y="81987"/>
                  </a:lnTo>
                  <a:lnTo>
                    <a:pt x="269606" y="111220"/>
                  </a:lnTo>
                  <a:lnTo>
                    <a:pt x="305967" y="144176"/>
                  </a:lnTo>
                  <a:lnTo>
                    <a:pt x="338923" y="180537"/>
                  </a:lnTo>
                  <a:lnTo>
                    <a:pt x="368156" y="219953"/>
                  </a:lnTo>
                  <a:lnTo>
                    <a:pt x="393385" y="262045"/>
                  </a:lnTo>
                  <a:lnTo>
                    <a:pt x="414367" y="306408"/>
                  </a:lnTo>
                  <a:lnTo>
                    <a:pt x="430899" y="352613"/>
                  </a:lnTo>
                  <a:lnTo>
                    <a:pt x="442823" y="400216"/>
                  </a:lnTo>
                  <a:lnTo>
                    <a:pt x="450024" y="448759"/>
                  </a:lnTo>
                  <a:lnTo>
                    <a:pt x="452432" y="497773"/>
                  </a:lnTo>
                  <a:lnTo>
                    <a:pt x="452281" y="510049"/>
                  </a:lnTo>
                  <a:lnTo>
                    <a:pt x="448671" y="558990"/>
                  </a:lnTo>
                  <a:lnTo>
                    <a:pt x="440281" y="607341"/>
                  </a:lnTo>
                  <a:lnTo>
                    <a:pt x="427192" y="654637"/>
                  </a:lnTo>
                  <a:lnTo>
                    <a:pt x="409530" y="700423"/>
                  </a:lnTo>
                  <a:lnTo>
                    <a:pt x="387465" y="744256"/>
                  </a:lnTo>
                  <a:lnTo>
                    <a:pt x="361211" y="785716"/>
                  </a:lnTo>
                  <a:lnTo>
                    <a:pt x="331019" y="824403"/>
                  </a:lnTo>
                  <a:lnTo>
                    <a:pt x="297180" y="859945"/>
                  </a:lnTo>
                  <a:lnTo>
                    <a:pt x="260021" y="891998"/>
                  </a:lnTo>
                  <a:lnTo>
                    <a:pt x="219899" y="920255"/>
                  </a:lnTo>
                  <a:lnTo>
                    <a:pt x="177200" y="944443"/>
                  </a:lnTo>
                  <a:lnTo>
                    <a:pt x="132336" y="964329"/>
                  </a:lnTo>
                  <a:lnTo>
                    <a:pt x="85739" y="979722"/>
                  </a:lnTo>
                  <a:lnTo>
                    <a:pt x="37857" y="990474"/>
                  </a:lnTo>
                  <a:lnTo>
                    <a:pt x="0" y="9955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236969"/>
              <a:ext cx="18288000" cy="4050665"/>
            </a:xfrm>
            <a:custGeom>
              <a:avLst/>
              <a:gdLst/>
              <a:ahLst/>
              <a:cxnLst/>
              <a:rect l="l" t="t" r="r" b="b"/>
              <a:pathLst>
                <a:path w="18288000" h="4050665">
                  <a:moveTo>
                    <a:pt x="18288000" y="0"/>
                  </a:moveTo>
                  <a:lnTo>
                    <a:pt x="9220162" y="0"/>
                  </a:lnTo>
                  <a:lnTo>
                    <a:pt x="9220162" y="1871421"/>
                  </a:lnTo>
                  <a:lnTo>
                    <a:pt x="0" y="1871421"/>
                  </a:lnTo>
                  <a:lnTo>
                    <a:pt x="0" y="4050042"/>
                  </a:lnTo>
                  <a:lnTo>
                    <a:pt x="9220162" y="4050042"/>
                  </a:lnTo>
                  <a:lnTo>
                    <a:pt x="9840544" y="4050042"/>
                  </a:lnTo>
                  <a:lnTo>
                    <a:pt x="18288000" y="405004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05867" y="1934660"/>
              <a:ext cx="19050" cy="8268334"/>
            </a:xfrm>
            <a:custGeom>
              <a:avLst/>
              <a:gdLst/>
              <a:ahLst/>
              <a:cxnLst/>
              <a:rect l="l" t="t" r="r" b="b"/>
              <a:pathLst>
                <a:path w="19050" h="8268334">
                  <a:moveTo>
                    <a:pt x="19042" y="0"/>
                  </a:moveTo>
                  <a:lnTo>
                    <a:pt x="0" y="8267757"/>
                  </a:lnTo>
                </a:path>
              </a:pathLst>
            </a:custGeom>
            <a:ln w="380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920" y="5731050"/>
              <a:ext cx="8505824" cy="1028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790832" y="2994194"/>
            <a:ext cx="746125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575" b="1">
                <a:solidFill>
                  <a:srgbClr val="FFFFFF"/>
                </a:solidFill>
                <a:latin typeface="Tahoma"/>
                <a:cs typeface="Tahoma"/>
              </a:rPr>
              <a:t>&gt;_	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posts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ratio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posts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500" spc="-7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4992" y="5081960"/>
            <a:ext cx="7992745" cy="326644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2600" spc="95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6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Lucida Sans Unicode"/>
                <a:cs typeface="Lucida Sans Unicode"/>
              </a:rPr>
              <a:t>(SELECT</a:t>
            </a:r>
            <a:r>
              <a:rPr dirty="0" sz="26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Lucida Sans Unicode"/>
                <a:cs typeface="Lucida Sans Unicode"/>
              </a:rPr>
              <a:t>Count(id)</a:t>
            </a:r>
            <a:endParaRPr sz="2600">
              <a:latin typeface="Lucida Sans Unicode"/>
              <a:cs typeface="Lucida Sans Unicode"/>
            </a:endParaRPr>
          </a:p>
          <a:p>
            <a:pPr marL="12700" marR="5080">
              <a:lnSpc>
                <a:spcPct val="116799"/>
              </a:lnSpc>
            </a:pP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6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Lucida Sans Unicode"/>
                <a:cs typeface="Lucida Sans Unicode"/>
              </a:rPr>
              <a:t>photos)</a:t>
            </a:r>
            <a:r>
              <a:rPr dirty="0" sz="26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5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26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Lucida Sans Unicode"/>
                <a:cs typeface="Lucida Sans Unicode"/>
              </a:rPr>
              <a:t>(SELECT</a:t>
            </a:r>
            <a:r>
              <a:rPr dirty="0" sz="26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Lucida Sans Unicode"/>
                <a:cs typeface="Lucida Sans Unicode"/>
              </a:rPr>
              <a:t>Count(DISTINCT</a:t>
            </a:r>
            <a:r>
              <a:rPr dirty="0" sz="26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15">
                <a:solidFill>
                  <a:srgbClr val="FFFFFF"/>
                </a:solidFill>
                <a:latin typeface="Lucida Sans Unicode"/>
                <a:cs typeface="Lucida Sans Unicode"/>
              </a:rPr>
              <a:t>user_id) </a:t>
            </a:r>
            <a:r>
              <a:rPr dirty="0" sz="2600" spc="-8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2600" spc="25">
                <a:solidFill>
                  <a:srgbClr val="FFFFFF"/>
                </a:solidFill>
                <a:latin typeface="Lucida Sans Unicode"/>
                <a:cs typeface="Lucida Sans Unicode"/>
              </a:rPr>
              <a:t>photos) </a:t>
            </a: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600" spc="-5">
                <a:solidFill>
                  <a:srgbClr val="FFFFFF"/>
                </a:solidFill>
                <a:latin typeface="Lucida Sans Unicode"/>
                <a:cs typeface="Lucida Sans Unicode"/>
              </a:rPr>
              <a:t>Average_posts_per_User, </a:t>
            </a:r>
            <a:r>
              <a:rPr dirty="0" sz="26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Lucida Sans Unicode"/>
                <a:cs typeface="Lucida Sans Unicode"/>
              </a:rPr>
              <a:t>(SELECT</a:t>
            </a:r>
            <a:r>
              <a:rPr dirty="0" sz="26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0">
                <a:solidFill>
                  <a:srgbClr val="FFFFFF"/>
                </a:solidFill>
                <a:latin typeface="Lucida Sans Unicode"/>
                <a:cs typeface="Lucida Sans Unicode"/>
              </a:rPr>
              <a:t>Count(id)</a:t>
            </a:r>
            <a:endParaRPr sz="2600">
              <a:latin typeface="Lucida Sans Unicode"/>
              <a:cs typeface="Lucida Sans Unicode"/>
            </a:endParaRPr>
          </a:p>
          <a:p>
            <a:pPr marL="12700" marR="2463165">
              <a:lnSpc>
                <a:spcPct val="116799"/>
              </a:lnSpc>
            </a:pP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6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25">
                <a:solidFill>
                  <a:srgbClr val="FFFFFF"/>
                </a:solidFill>
                <a:latin typeface="Lucida Sans Unicode"/>
                <a:cs typeface="Lucida Sans Unicode"/>
              </a:rPr>
              <a:t>photos)</a:t>
            </a:r>
            <a:r>
              <a:rPr dirty="0" sz="26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-35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26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0">
                <a:solidFill>
                  <a:srgbClr val="FFFFFF"/>
                </a:solidFill>
                <a:latin typeface="Lucida Sans Unicode"/>
                <a:cs typeface="Lucida Sans Unicode"/>
              </a:rPr>
              <a:t>(SELECT</a:t>
            </a:r>
            <a:r>
              <a:rPr dirty="0" sz="26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15">
                <a:solidFill>
                  <a:srgbClr val="FFFFFF"/>
                </a:solidFill>
                <a:latin typeface="Lucida Sans Unicode"/>
                <a:cs typeface="Lucida Sans Unicode"/>
              </a:rPr>
              <a:t>Count(id)  </a:t>
            </a: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6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5">
                <a:solidFill>
                  <a:srgbClr val="FFFFFF"/>
                </a:solidFill>
                <a:latin typeface="Lucida Sans Unicode"/>
                <a:cs typeface="Lucida Sans Unicode"/>
              </a:rPr>
              <a:t>users)</a:t>
            </a:r>
            <a:r>
              <a:rPr dirty="0" sz="26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600" spc="8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endParaRPr sz="2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600" spc="-5">
                <a:solidFill>
                  <a:srgbClr val="FFFFFF"/>
                </a:solidFill>
                <a:latin typeface="Lucida Sans Unicode"/>
                <a:cs typeface="Lucida Sans Unicode"/>
              </a:rPr>
              <a:t>Ratio_of_Total_Posts_to_Total_Users;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6669" y="1697764"/>
            <a:ext cx="7967980" cy="21717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700">
                <a:latin typeface="Courier New"/>
                <a:cs typeface="Courier New"/>
              </a:rPr>
              <a:t>B)INVESTOR</a:t>
            </a:r>
            <a:r>
              <a:rPr dirty="0" sz="4700" spc="-20">
                <a:latin typeface="Courier New"/>
                <a:cs typeface="Courier New"/>
              </a:rPr>
              <a:t> </a:t>
            </a:r>
            <a:r>
              <a:rPr dirty="0" sz="4700">
                <a:latin typeface="Courier New"/>
                <a:cs typeface="Courier New"/>
              </a:rPr>
              <a:t>METRICS:</a:t>
            </a:r>
            <a:endParaRPr sz="4700">
              <a:latin typeface="Courier New"/>
              <a:cs typeface="Courier New"/>
            </a:endParaRPr>
          </a:p>
          <a:p>
            <a:pPr marL="127000" marR="5080">
              <a:lnSpc>
                <a:spcPct val="114999"/>
              </a:lnSpc>
              <a:spcBef>
                <a:spcPts val="4350"/>
              </a:spcBef>
              <a:tabLst>
                <a:tab pos="668655" algn="l"/>
              </a:tabLst>
            </a:pPr>
            <a:r>
              <a:rPr dirty="0" sz="2500" spc="-575" b="1">
                <a:solidFill>
                  <a:srgbClr val="FFFFFF"/>
                </a:solidFill>
                <a:latin typeface="Tahoma"/>
                <a:cs typeface="Tahoma"/>
              </a:rPr>
              <a:t>&gt;_	</a:t>
            </a:r>
            <a:r>
              <a:rPr dirty="0" sz="2500" spc="-75" b="1">
                <a:solidFill>
                  <a:srgbClr val="FFFFFF"/>
                </a:solidFill>
                <a:latin typeface="Tahoma"/>
                <a:cs typeface="Tahoma"/>
              </a:rPr>
              <a:t>1.User</a:t>
            </a:r>
            <a:r>
              <a:rPr dirty="0" sz="25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 spc="-80" b="1">
                <a:solidFill>
                  <a:srgbClr val="FFFFFF"/>
                </a:solidFill>
                <a:latin typeface="Tahoma"/>
                <a:cs typeface="Tahoma"/>
              </a:rPr>
              <a:t>Engagement:</a:t>
            </a:r>
            <a:r>
              <a:rPr dirty="0" sz="25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still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Lucida Sans Unicode"/>
                <a:cs typeface="Lucida Sans Unicode"/>
              </a:rPr>
              <a:t>active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500" spc="-7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1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21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9786048"/>
            <a:ext cx="18288000" cy="501015"/>
          </a:xfrm>
          <a:custGeom>
            <a:avLst/>
            <a:gdLst/>
            <a:ahLst/>
            <a:cxnLst/>
            <a:rect l="l" t="t" r="r" b="b"/>
            <a:pathLst>
              <a:path w="18288000" h="501015">
                <a:moveTo>
                  <a:pt x="499148" y="500049"/>
                </a:moveTo>
                <a:lnTo>
                  <a:pt x="496735" y="451040"/>
                </a:lnTo>
                <a:lnTo>
                  <a:pt x="489534" y="402488"/>
                </a:lnTo>
                <a:lnTo>
                  <a:pt x="477621" y="354888"/>
                </a:lnTo>
                <a:lnTo>
                  <a:pt x="461086" y="308686"/>
                </a:lnTo>
                <a:lnTo>
                  <a:pt x="440105" y="264325"/>
                </a:lnTo>
                <a:lnTo>
                  <a:pt x="414870" y="222237"/>
                </a:lnTo>
                <a:lnTo>
                  <a:pt x="385635" y="182816"/>
                </a:lnTo>
                <a:lnTo>
                  <a:pt x="352679" y="146456"/>
                </a:lnTo>
                <a:lnTo>
                  <a:pt x="316318" y="113499"/>
                </a:lnTo>
                <a:lnTo>
                  <a:pt x="276910" y="84264"/>
                </a:lnTo>
                <a:lnTo>
                  <a:pt x="234810" y="59042"/>
                </a:lnTo>
                <a:lnTo>
                  <a:pt x="190449" y="38049"/>
                </a:lnTo>
                <a:lnTo>
                  <a:pt x="144246" y="21526"/>
                </a:lnTo>
                <a:lnTo>
                  <a:pt x="96647" y="9601"/>
                </a:lnTo>
                <a:lnTo>
                  <a:pt x="48094" y="2400"/>
                </a:lnTo>
                <a:lnTo>
                  <a:pt x="0" y="0"/>
                </a:lnTo>
                <a:lnTo>
                  <a:pt x="0" y="500951"/>
                </a:lnTo>
                <a:lnTo>
                  <a:pt x="499135" y="500951"/>
                </a:lnTo>
                <a:lnTo>
                  <a:pt x="499148" y="500049"/>
                </a:lnTo>
                <a:close/>
              </a:path>
              <a:path w="18288000" h="501015">
                <a:moveTo>
                  <a:pt x="18287988" y="9296"/>
                </a:moveTo>
                <a:lnTo>
                  <a:pt x="18250548" y="18097"/>
                </a:lnTo>
                <a:lnTo>
                  <a:pt x="18203952" y="33489"/>
                </a:lnTo>
                <a:lnTo>
                  <a:pt x="18159083" y="53378"/>
                </a:lnTo>
                <a:lnTo>
                  <a:pt x="18116385" y="77571"/>
                </a:lnTo>
                <a:lnTo>
                  <a:pt x="18076266" y="105829"/>
                </a:lnTo>
                <a:lnTo>
                  <a:pt x="18039106" y="137883"/>
                </a:lnTo>
                <a:lnTo>
                  <a:pt x="18005260" y="173418"/>
                </a:lnTo>
                <a:lnTo>
                  <a:pt x="17975072" y="212102"/>
                </a:lnTo>
                <a:lnTo>
                  <a:pt x="17948821" y="253568"/>
                </a:lnTo>
                <a:lnTo>
                  <a:pt x="17926749" y="297408"/>
                </a:lnTo>
                <a:lnTo>
                  <a:pt x="17909096" y="343192"/>
                </a:lnTo>
                <a:lnTo>
                  <a:pt x="17896002" y="390486"/>
                </a:lnTo>
                <a:lnTo>
                  <a:pt x="17887607" y="438835"/>
                </a:lnTo>
                <a:lnTo>
                  <a:pt x="17884001" y="487781"/>
                </a:lnTo>
                <a:lnTo>
                  <a:pt x="17883848" y="500113"/>
                </a:lnTo>
                <a:lnTo>
                  <a:pt x="17883861" y="500951"/>
                </a:lnTo>
                <a:lnTo>
                  <a:pt x="18287988" y="500951"/>
                </a:lnTo>
                <a:lnTo>
                  <a:pt x="18287988" y="92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30312" y="261131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0652" y="1945747"/>
            <a:ext cx="8057515" cy="5943600"/>
          </a:xfrm>
          <a:custGeom>
            <a:avLst/>
            <a:gdLst/>
            <a:ahLst/>
            <a:cxnLst/>
            <a:rect l="l" t="t" r="r" b="b"/>
            <a:pathLst>
              <a:path w="8057515" h="5943600">
                <a:moveTo>
                  <a:pt x="8057348" y="5943600"/>
                </a:moveTo>
                <a:lnTo>
                  <a:pt x="157003" y="5943600"/>
                </a:lnTo>
                <a:lnTo>
                  <a:pt x="152777" y="5942541"/>
                </a:lnTo>
                <a:lnTo>
                  <a:pt x="114932" y="5928298"/>
                </a:lnTo>
                <a:lnTo>
                  <a:pt x="80593" y="5906946"/>
                </a:lnTo>
                <a:lnTo>
                  <a:pt x="51080" y="5879306"/>
                </a:lnTo>
                <a:lnTo>
                  <a:pt x="27526" y="5846439"/>
                </a:lnTo>
                <a:lnTo>
                  <a:pt x="10837" y="5809607"/>
                </a:lnTo>
                <a:lnTo>
                  <a:pt x="1654" y="5770230"/>
                </a:lnTo>
                <a:lnTo>
                  <a:pt x="0" y="5750055"/>
                </a:lnTo>
                <a:lnTo>
                  <a:pt x="0" y="0"/>
                </a:lnTo>
                <a:lnTo>
                  <a:pt x="8057348" y="0"/>
                </a:lnTo>
                <a:lnTo>
                  <a:pt x="8057348" y="594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1690" y="8722193"/>
            <a:ext cx="3286309" cy="156480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939462" y="443584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5011" y="546688"/>
              <a:ext cx="962024" cy="962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945747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6" y="5943600"/>
                  </a:moveTo>
                  <a:lnTo>
                    <a:pt x="5526" y="5943600"/>
                  </a:lnTo>
                  <a:lnTo>
                    <a:pt x="1300" y="5942541"/>
                  </a:lnTo>
                  <a:lnTo>
                    <a:pt x="0" y="5942147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5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1"/>
                  </a:lnTo>
                  <a:lnTo>
                    <a:pt x="10338872" y="5893851"/>
                  </a:lnTo>
                  <a:lnTo>
                    <a:pt x="10306791" y="5918465"/>
                  </a:lnTo>
                  <a:lnTo>
                    <a:pt x="10270525" y="5936349"/>
                  </a:lnTo>
                  <a:lnTo>
                    <a:pt x="10247026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402650"/>
              <a:ext cx="499745" cy="1000125"/>
            </a:xfrm>
            <a:custGeom>
              <a:avLst/>
              <a:gdLst/>
              <a:ahLst/>
              <a:cxnLst/>
              <a:rect l="l" t="t" r="r" b="b"/>
              <a:pathLst>
                <a:path w="499745" h="1000125">
                  <a:moveTo>
                    <a:pt x="0" y="1000102"/>
                  </a:moveTo>
                  <a:lnTo>
                    <a:pt x="0" y="0"/>
                  </a:lnTo>
                  <a:lnTo>
                    <a:pt x="11368" y="139"/>
                  </a:lnTo>
                  <a:lnTo>
                    <a:pt x="60308" y="3749"/>
                  </a:lnTo>
                  <a:lnTo>
                    <a:pt x="108660" y="12139"/>
                  </a:lnTo>
                  <a:lnTo>
                    <a:pt x="155956" y="25228"/>
                  </a:lnTo>
                  <a:lnTo>
                    <a:pt x="201741" y="42890"/>
                  </a:lnTo>
                  <a:lnTo>
                    <a:pt x="245575" y="64955"/>
                  </a:lnTo>
                  <a:lnTo>
                    <a:pt x="287035" y="91209"/>
                  </a:lnTo>
                  <a:lnTo>
                    <a:pt x="325722" y="121401"/>
                  </a:lnTo>
                  <a:lnTo>
                    <a:pt x="361263" y="155240"/>
                  </a:lnTo>
                  <a:lnTo>
                    <a:pt x="393317" y="192399"/>
                  </a:lnTo>
                  <a:lnTo>
                    <a:pt x="421573" y="232522"/>
                  </a:lnTo>
                  <a:lnTo>
                    <a:pt x="445761" y="275220"/>
                  </a:lnTo>
                  <a:lnTo>
                    <a:pt x="465648" y="320084"/>
                  </a:lnTo>
                  <a:lnTo>
                    <a:pt x="481041" y="366681"/>
                  </a:lnTo>
                  <a:lnTo>
                    <a:pt x="491793" y="414563"/>
                  </a:lnTo>
                  <a:lnTo>
                    <a:pt x="497800" y="463268"/>
                  </a:lnTo>
                  <a:lnTo>
                    <a:pt x="499154" y="500051"/>
                  </a:lnTo>
                  <a:lnTo>
                    <a:pt x="499004" y="512327"/>
                  </a:lnTo>
                  <a:lnTo>
                    <a:pt x="495393" y="561268"/>
                  </a:lnTo>
                  <a:lnTo>
                    <a:pt x="487003" y="609619"/>
                  </a:lnTo>
                  <a:lnTo>
                    <a:pt x="473914" y="656915"/>
                  </a:lnTo>
                  <a:lnTo>
                    <a:pt x="456252" y="702700"/>
                  </a:lnTo>
                  <a:lnTo>
                    <a:pt x="434188" y="746534"/>
                  </a:lnTo>
                  <a:lnTo>
                    <a:pt x="407933" y="787994"/>
                  </a:lnTo>
                  <a:lnTo>
                    <a:pt x="377741" y="826681"/>
                  </a:lnTo>
                  <a:lnTo>
                    <a:pt x="343903" y="862222"/>
                  </a:lnTo>
                  <a:lnTo>
                    <a:pt x="306743" y="894276"/>
                  </a:lnTo>
                  <a:lnTo>
                    <a:pt x="266621" y="922532"/>
                  </a:lnTo>
                  <a:lnTo>
                    <a:pt x="223922" y="946720"/>
                  </a:lnTo>
                  <a:lnTo>
                    <a:pt x="179058" y="966607"/>
                  </a:lnTo>
                  <a:lnTo>
                    <a:pt x="132461" y="982000"/>
                  </a:lnTo>
                  <a:lnTo>
                    <a:pt x="84580" y="992752"/>
                  </a:lnTo>
                  <a:lnTo>
                    <a:pt x="35875" y="998759"/>
                  </a:lnTo>
                  <a:lnTo>
                    <a:pt x="0" y="1000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6236969"/>
              <a:ext cx="18288000" cy="4050665"/>
            </a:xfrm>
            <a:custGeom>
              <a:avLst/>
              <a:gdLst/>
              <a:ahLst/>
              <a:cxnLst/>
              <a:rect l="l" t="t" r="r" b="b"/>
              <a:pathLst>
                <a:path w="18288000" h="4050665">
                  <a:moveTo>
                    <a:pt x="18288000" y="0"/>
                  </a:moveTo>
                  <a:lnTo>
                    <a:pt x="9220162" y="0"/>
                  </a:lnTo>
                  <a:lnTo>
                    <a:pt x="9220162" y="954189"/>
                  </a:lnTo>
                  <a:lnTo>
                    <a:pt x="0" y="954189"/>
                  </a:lnTo>
                  <a:lnTo>
                    <a:pt x="0" y="4050042"/>
                  </a:lnTo>
                  <a:lnTo>
                    <a:pt x="9220162" y="4050042"/>
                  </a:lnTo>
                  <a:lnTo>
                    <a:pt x="9269730" y="4050042"/>
                  </a:lnTo>
                  <a:lnTo>
                    <a:pt x="18288000" y="405004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8172" y="4072273"/>
              <a:ext cx="8372474" cy="9429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3340" y="7676925"/>
              <a:ext cx="8448674" cy="9524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806285" y="1511088"/>
              <a:ext cx="481965" cy="999490"/>
            </a:xfrm>
            <a:custGeom>
              <a:avLst/>
              <a:gdLst/>
              <a:ahLst/>
              <a:cxnLst/>
              <a:rect l="l" t="t" r="r" b="b"/>
              <a:pathLst>
                <a:path w="481965" h="999489">
                  <a:moveTo>
                    <a:pt x="481714" y="999376"/>
                  </a:moveTo>
                  <a:lnTo>
                    <a:pt x="438844" y="995989"/>
                  </a:lnTo>
                  <a:lnTo>
                    <a:pt x="390493" y="987599"/>
                  </a:lnTo>
                  <a:lnTo>
                    <a:pt x="343197" y="974510"/>
                  </a:lnTo>
                  <a:lnTo>
                    <a:pt x="297411" y="956848"/>
                  </a:lnTo>
                  <a:lnTo>
                    <a:pt x="253578" y="934784"/>
                  </a:lnTo>
                  <a:lnTo>
                    <a:pt x="212118" y="908529"/>
                  </a:lnTo>
                  <a:lnTo>
                    <a:pt x="173431" y="878337"/>
                  </a:lnTo>
                  <a:lnTo>
                    <a:pt x="137889" y="844499"/>
                  </a:lnTo>
                  <a:lnTo>
                    <a:pt x="105836" y="807339"/>
                  </a:lnTo>
                  <a:lnTo>
                    <a:pt x="77579" y="767217"/>
                  </a:lnTo>
                  <a:lnTo>
                    <a:pt x="53391" y="724518"/>
                  </a:lnTo>
                  <a:lnTo>
                    <a:pt x="33505" y="679654"/>
                  </a:lnTo>
                  <a:lnTo>
                    <a:pt x="18111" y="633057"/>
                  </a:lnTo>
                  <a:lnTo>
                    <a:pt x="7360" y="585176"/>
                  </a:lnTo>
                  <a:lnTo>
                    <a:pt x="1353" y="536471"/>
                  </a:lnTo>
                  <a:lnTo>
                    <a:pt x="0" y="499782"/>
                  </a:lnTo>
                  <a:lnTo>
                    <a:pt x="149" y="487412"/>
                  </a:lnTo>
                  <a:lnTo>
                    <a:pt x="3759" y="438471"/>
                  </a:lnTo>
                  <a:lnTo>
                    <a:pt x="12149" y="390120"/>
                  </a:lnTo>
                  <a:lnTo>
                    <a:pt x="25238" y="342824"/>
                  </a:lnTo>
                  <a:lnTo>
                    <a:pt x="42900" y="297038"/>
                  </a:lnTo>
                  <a:lnTo>
                    <a:pt x="64965" y="253205"/>
                  </a:lnTo>
                  <a:lnTo>
                    <a:pt x="91219" y="211745"/>
                  </a:lnTo>
                  <a:lnTo>
                    <a:pt x="121411" y="173058"/>
                  </a:lnTo>
                  <a:lnTo>
                    <a:pt x="155250" y="137516"/>
                  </a:lnTo>
                  <a:lnTo>
                    <a:pt x="192409" y="105463"/>
                  </a:lnTo>
                  <a:lnTo>
                    <a:pt x="232532" y="77206"/>
                  </a:lnTo>
                  <a:lnTo>
                    <a:pt x="275230" y="53018"/>
                  </a:lnTo>
                  <a:lnTo>
                    <a:pt x="320094" y="33132"/>
                  </a:lnTo>
                  <a:lnTo>
                    <a:pt x="366691" y="17739"/>
                  </a:lnTo>
                  <a:lnTo>
                    <a:pt x="414573" y="6987"/>
                  </a:lnTo>
                  <a:lnTo>
                    <a:pt x="463278" y="980"/>
                  </a:lnTo>
                  <a:lnTo>
                    <a:pt x="481714" y="0"/>
                  </a:lnTo>
                  <a:lnTo>
                    <a:pt x="481714" y="9993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24516" y="0"/>
              <a:ext cx="4063483" cy="33820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"/>
              <a:ext cx="5614930" cy="45916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9786041"/>
              <a:ext cx="499745" cy="501015"/>
            </a:xfrm>
            <a:custGeom>
              <a:avLst/>
              <a:gdLst/>
              <a:ahLst/>
              <a:cxnLst/>
              <a:rect l="l" t="t" r="r" b="b"/>
              <a:pathLst>
                <a:path w="499745" h="501015">
                  <a:moveTo>
                    <a:pt x="499143" y="500957"/>
                  </a:moveTo>
                  <a:lnTo>
                    <a:pt x="0" y="500957"/>
                  </a:lnTo>
                  <a:lnTo>
                    <a:pt x="0" y="0"/>
                  </a:lnTo>
                  <a:lnTo>
                    <a:pt x="48106" y="2396"/>
                  </a:lnTo>
                  <a:lnTo>
                    <a:pt x="96649" y="9597"/>
                  </a:lnTo>
                  <a:lnTo>
                    <a:pt x="144252" y="21521"/>
                  </a:lnTo>
                  <a:lnTo>
                    <a:pt x="190457" y="38053"/>
                  </a:lnTo>
                  <a:lnTo>
                    <a:pt x="234820" y="59035"/>
                  </a:lnTo>
                  <a:lnTo>
                    <a:pt x="276912" y="84264"/>
                  </a:lnTo>
                  <a:lnTo>
                    <a:pt x="316328" y="113497"/>
                  </a:lnTo>
                  <a:lnTo>
                    <a:pt x="352689" y="146453"/>
                  </a:lnTo>
                  <a:lnTo>
                    <a:pt x="385645" y="182815"/>
                  </a:lnTo>
                  <a:lnTo>
                    <a:pt x="414878" y="222231"/>
                  </a:lnTo>
                  <a:lnTo>
                    <a:pt x="440107" y="264323"/>
                  </a:lnTo>
                  <a:lnTo>
                    <a:pt x="461089" y="308685"/>
                  </a:lnTo>
                  <a:lnTo>
                    <a:pt x="477622" y="354890"/>
                  </a:lnTo>
                  <a:lnTo>
                    <a:pt x="489546" y="402493"/>
                  </a:lnTo>
                  <a:lnTo>
                    <a:pt x="496746" y="451036"/>
                  </a:lnTo>
                  <a:lnTo>
                    <a:pt x="499154" y="500051"/>
                  </a:lnTo>
                  <a:lnTo>
                    <a:pt x="499143" y="5009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20802" y="2377704"/>
            <a:ext cx="16578580" cy="7346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86155">
              <a:lnSpc>
                <a:spcPct val="100000"/>
              </a:lnSpc>
              <a:spcBef>
                <a:spcPts val="105"/>
              </a:spcBef>
            </a:pPr>
            <a:r>
              <a:rPr dirty="0" sz="2550" spc="-425">
                <a:solidFill>
                  <a:srgbClr val="FFFFFF"/>
                </a:solidFill>
                <a:latin typeface="Lucida Sans Unicode"/>
                <a:cs typeface="Lucida Sans Unicode"/>
              </a:rPr>
              <a:t>&gt;_</a:t>
            </a:r>
            <a:r>
              <a:rPr dirty="0" sz="255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Lucida Sans Unicode"/>
                <a:cs typeface="Lucida Sans Unicode"/>
              </a:rPr>
              <a:t>ROUND()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Lucida Sans Unicode"/>
                <a:cs typeface="Lucida Sans Unicode"/>
              </a:rPr>
              <a:t>CEILING()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5">
                <a:solidFill>
                  <a:srgbClr val="FFFFFF"/>
                </a:solidFill>
                <a:latin typeface="Lucida Sans Unicode"/>
                <a:cs typeface="Lucida Sans Unicode"/>
              </a:rPr>
              <a:t>round</a:t>
            </a:r>
            <a:r>
              <a:rPr dirty="0" sz="255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15">
                <a:solidFill>
                  <a:srgbClr val="FFFFFF"/>
                </a:solidFill>
                <a:latin typeface="Lucida Sans Unicode"/>
                <a:cs typeface="Lucida Sans Unicode"/>
              </a:rPr>
              <a:t>decimal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5">
                <a:solidFill>
                  <a:srgbClr val="FFFFFF"/>
                </a:solidFill>
                <a:latin typeface="Lucida Sans Unicode"/>
                <a:cs typeface="Lucida Sans Unicode"/>
              </a:rPr>
              <a:t>numbers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55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5">
                <a:solidFill>
                  <a:srgbClr val="FFFFFF"/>
                </a:solidFill>
                <a:latin typeface="Lucida Sans Unicode"/>
                <a:cs typeface="Lucida Sans Unicode"/>
              </a:rPr>
              <a:t>th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Lucida Sans Unicode"/>
                <a:cs typeface="Lucida Sans Unicode"/>
              </a:rPr>
              <a:t>so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25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FFFFF"/>
                </a:solidFill>
                <a:latin typeface="Lucida Sans Unicode"/>
                <a:cs typeface="Lucida Sans Unicode"/>
              </a:rPr>
              <a:t>willl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3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5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55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5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1850" spc="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7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50">
              <a:latin typeface="Lucida Sans Unicode"/>
              <a:cs typeface="Lucida Sans Unicode"/>
            </a:endParaRPr>
          </a:p>
          <a:p>
            <a:pPr marL="1402715">
              <a:lnSpc>
                <a:spcPct val="100000"/>
              </a:lnSpc>
              <a:spcBef>
                <a:spcPts val="580"/>
              </a:spcBef>
            </a:pP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endParaRPr sz="1950">
              <a:latin typeface="Lucida Sans Unicode"/>
              <a:cs typeface="Lucida Sans Unicode"/>
            </a:endParaRPr>
          </a:p>
          <a:p>
            <a:pPr marL="1464310">
              <a:lnSpc>
                <a:spcPct val="100000"/>
              </a:lnSpc>
              <a:spcBef>
                <a:spcPts val="385"/>
              </a:spcBef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1950">
              <a:latin typeface="Lucida Sans Unicode"/>
              <a:cs typeface="Lucida Sans Unicode"/>
            </a:endParaRPr>
          </a:p>
          <a:p>
            <a:pPr marL="3061970" marR="8248015" indent="-1045210">
              <a:lnSpc>
                <a:spcPct val="116300"/>
              </a:lnSpc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26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_</a:t>
            </a:r>
            <a:r>
              <a:rPr dirty="0" sz="1950" spc="-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 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photos))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Lucida Sans Unicode"/>
                <a:cs typeface="Lucida Sans Unicode"/>
              </a:rPr>
              <a:t>Average_posts_per_User,</a:t>
            </a:r>
            <a:endParaRPr sz="1950">
              <a:latin typeface="Lucida Sans Unicode"/>
              <a:cs typeface="Lucida Sans Unicode"/>
            </a:endParaRPr>
          </a:p>
          <a:p>
            <a:pPr marL="1525905">
              <a:lnSpc>
                <a:spcPct val="100000"/>
              </a:lnSpc>
              <a:spcBef>
                <a:spcPts val="384"/>
              </a:spcBef>
            </a:pP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ROUND(SELECT</a:t>
            </a:r>
            <a:r>
              <a:rPr dirty="0" sz="19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COUNT(*)</a:t>
            </a:r>
            <a:endParaRPr sz="1950">
              <a:latin typeface="Lucida Sans Unicode"/>
              <a:cs typeface="Lucida Sans Unicode"/>
            </a:endParaRPr>
          </a:p>
          <a:p>
            <a:pPr marL="2017395">
              <a:lnSpc>
                <a:spcPct val="100000"/>
              </a:lnSpc>
              <a:spcBef>
                <a:spcPts val="380"/>
              </a:spcBef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26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1950">
              <a:latin typeface="Lucida Sans Unicode"/>
              <a:cs typeface="Lucida Sans Unicode"/>
            </a:endParaRPr>
          </a:p>
          <a:p>
            <a:pPr marL="1402715" marR="10727690" indent="1658620">
              <a:lnSpc>
                <a:spcPct val="116300"/>
              </a:lnSpc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users))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Lucida Sans Unicode"/>
                <a:cs typeface="Lucida Sans Unicode"/>
              </a:rPr>
              <a:t>Ratio_of_Total_Posts_to_Total_Users;</a:t>
            </a:r>
            <a:endParaRPr sz="1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5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3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2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1850">
              <a:latin typeface="Lucida Sans Unicode"/>
              <a:cs typeface="Lucida Sans Unicode"/>
            </a:endParaRPr>
          </a:p>
          <a:p>
            <a:pPr marL="1402715">
              <a:lnSpc>
                <a:spcPct val="100000"/>
              </a:lnSpc>
              <a:spcBef>
                <a:spcPts val="1150"/>
              </a:spcBef>
            </a:pP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endParaRPr sz="1950">
              <a:latin typeface="Lucida Sans Unicode"/>
              <a:cs typeface="Lucida Sans Unicode"/>
            </a:endParaRPr>
          </a:p>
          <a:p>
            <a:pPr marL="1525905">
              <a:lnSpc>
                <a:spcPct val="100000"/>
              </a:lnSpc>
              <a:spcBef>
                <a:spcPts val="380"/>
              </a:spcBef>
            </a:pP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5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1950">
              <a:latin typeface="Lucida Sans Unicode"/>
              <a:cs typeface="Lucida Sans Unicode"/>
            </a:endParaRPr>
          </a:p>
          <a:p>
            <a:pPr marL="3061970" marR="8248015" indent="-1045210">
              <a:lnSpc>
                <a:spcPct val="116300"/>
              </a:lnSpc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26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_</a:t>
            </a:r>
            <a:r>
              <a:rPr dirty="0" sz="1950" spc="-4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 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photos))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195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Lucida Sans Unicode"/>
                <a:cs typeface="Lucida Sans Unicode"/>
              </a:rPr>
              <a:t>Average_posts_per_User,</a:t>
            </a:r>
            <a:endParaRPr sz="1950">
              <a:latin typeface="Lucida Sans Unicode"/>
              <a:cs typeface="Lucida Sans Unicode"/>
            </a:endParaRPr>
          </a:p>
          <a:p>
            <a:pPr marL="1525905">
              <a:lnSpc>
                <a:spcPct val="100000"/>
              </a:lnSpc>
              <a:spcBef>
                <a:spcPts val="385"/>
              </a:spcBef>
            </a:pP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5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1950">
              <a:latin typeface="Lucida Sans Unicode"/>
              <a:cs typeface="Lucida Sans Unicode"/>
            </a:endParaRPr>
          </a:p>
          <a:p>
            <a:pPr marL="2017395">
              <a:lnSpc>
                <a:spcPct val="100000"/>
              </a:lnSpc>
              <a:spcBef>
                <a:spcPts val="380"/>
              </a:spcBef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1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1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265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1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50" spc="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-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50" spc="2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50" spc="9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50" spc="5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5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950" spc="-1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endParaRPr sz="1950">
              <a:latin typeface="Lucida Sans Unicode"/>
              <a:cs typeface="Lucida Sans Unicode"/>
            </a:endParaRPr>
          </a:p>
          <a:p>
            <a:pPr marL="1402715" marR="10727690" indent="1658620">
              <a:lnSpc>
                <a:spcPct val="116300"/>
              </a:lnSpc>
              <a:spcBef>
                <a:spcPts val="5"/>
              </a:spcBef>
            </a:pP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1950" spc="5">
                <a:solidFill>
                  <a:srgbClr val="FFFFFF"/>
                </a:solidFill>
                <a:latin typeface="Lucida Sans Unicode"/>
                <a:cs typeface="Lucida Sans Unicode"/>
              </a:rPr>
              <a:t>users)) </a:t>
            </a:r>
            <a:r>
              <a:rPr dirty="0" sz="1950" spc="6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1950" spc="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50" spc="-5">
                <a:solidFill>
                  <a:srgbClr val="FFFFFF"/>
                </a:solidFill>
                <a:latin typeface="Lucida Sans Unicode"/>
                <a:cs typeface="Lucida Sans Unicode"/>
              </a:rPr>
              <a:t>Ratio_of_Total_Posts_to_Total_Users;</a:t>
            </a:r>
            <a:endParaRPr sz="195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7364709" y="221804"/>
            <a:ext cx="923290" cy="10065385"/>
            <a:chOff x="17364709" y="221804"/>
            <a:chExt cx="923290" cy="10065385"/>
          </a:xfrm>
        </p:grpSpPr>
        <p:sp>
          <p:nvSpPr>
            <p:cNvPr id="19" name="object 19"/>
            <p:cNvSpPr/>
            <p:nvPr/>
          </p:nvSpPr>
          <p:spPr>
            <a:xfrm>
              <a:off x="17806285" y="9786404"/>
              <a:ext cx="481965" cy="501015"/>
            </a:xfrm>
            <a:custGeom>
              <a:avLst/>
              <a:gdLst/>
              <a:ahLst/>
              <a:cxnLst/>
              <a:rect l="l" t="t" r="r" b="b"/>
              <a:pathLst>
                <a:path w="481965" h="501015">
                  <a:moveTo>
                    <a:pt x="481714" y="500594"/>
                  </a:moveTo>
                  <a:lnTo>
                    <a:pt x="9" y="500594"/>
                  </a:lnTo>
                  <a:lnTo>
                    <a:pt x="0" y="499782"/>
                  </a:lnTo>
                  <a:lnTo>
                    <a:pt x="2406" y="450673"/>
                  </a:lnTo>
                  <a:lnTo>
                    <a:pt x="9607" y="402131"/>
                  </a:lnTo>
                  <a:lnTo>
                    <a:pt x="21531" y="354527"/>
                  </a:lnTo>
                  <a:lnTo>
                    <a:pt x="38063" y="308322"/>
                  </a:lnTo>
                  <a:lnTo>
                    <a:pt x="59045" y="263960"/>
                  </a:lnTo>
                  <a:lnTo>
                    <a:pt x="84274" y="221868"/>
                  </a:lnTo>
                  <a:lnTo>
                    <a:pt x="113507" y="182452"/>
                  </a:lnTo>
                  <a:lnTo>
                    <a:pt x="146463" y="146090"/>
                  </a:lnTo>
                  <a:lnTo>
                    <a:pt x="182824" y="113134"/>
                  </a:lnTo>
                  <a:lnTo>
                    <a:pt x="222241" y="83901"/>
                  </a:lnTo>
                  <a:lnTo>
                    <a:pt x="264333" y="58672"/>
                  </a:lnTo>
                  <a:lnTo>
                    <a:pt x="308695" y="37690"/>
                  </a:lnTo>
                  <a:lnTo>
                    <a:pt x="354900" y="21158"/>
                  </a:lnTo>
                  <a:lnTo>
                    <a:pt x="402503" y="9234"/>
                  </a:lnTo>
                  <a:lnTo>
                    <a:pt x="451046" y="2033"/>
                  </a:lnTo>
                  <a:lnTo>
                    <a:pt x="481714" y="0"/>
                  </a:lnTo>
                  <a:lnTo>
                    <a:pt x="481714" y="500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4709" y="221804"/>
              <a:ext cx="714374" cy="742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30652" y="0"/>
            <a:ext cx="8057515" cy="8312784"/>
            <a:chOff x="10230652" y="0"/>
            <a:chExt cx="8057515" cy="8312784"/>
          </a:xfrm>
        </p:grpSpPr>
        <p:sp>
          <p:nvSpPr>
            <p:cNvPr id="3" name="object 3"/>
            <p:cNvSpPr/>
            <p:nvPr/>
          </p:nvSpPr>
          <p:spPr>
            <a:xfrm>
              <a:off x="10230652" y="2368763"/>
              <a:ext cx="8057515" cy="5943600"/>
            </a:xfrm>
            <a:custGeom>
              <a:avLst/>
              <a:gdLst/>
              <a:ahLst/>
              <a:cxnLst/>
              <a:rect l="l" t="t" r="r" b="b"/>
              <a:pathLst>
                <a:path w="8057515" h="5943600">
                  <a:moveTo>
                    <a:pt x="8057348" y="5943600"/>
                  </a:moveTo>
                  <a:lnTo>
                    <a:pt x="157005" y="5943600"/>
                  </a:lnTo>
                  <a:lnTo>
                    <a:pt x="152777" y="5942541"/>
                  </a:lnTo>
                  <a:lnTo>
                    <a:pt x="114932" y="5928298"/>
                  </a:lnTo>
                  <a:lnTo>
                    <a:pt x="80593" y="5906945"/>
                  </a:lnTo>
                  <a:lnTo>
                    <a:pt x="51080" y="5879306"/>
                  </a:lnTo>
                  <a:lnTo>
                    <a:pt x="27526" y="5846438"/>
                  </a:lnTo>
                  <a:lnTo>
                    <a:pt x="10837" y="5809607"/>
                  </a:lnTo>
                  <a:lnTo>
                    <a:pt x="1654" y="5770229"/>
                  </a:lnTo>
                  <a:lnTo>
                    <a:pt x="0" y="5750055"/>
                  </a:lnTo>
                  <a:lnTo>
                    <a:pt x="0" y="0"/>
                  </a:lnTo>
                  <a:lnTo>
                    <a:pt x="8057348" y="0"/>
                  </a:lnTo>
                  <a:lnTo>
                    <a:pt x="8057348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4515" y="0"/>
              <a:ext cx="4063483" cy="338200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1687" y="8722192"/>
            <a:ext cx="3286312" cy="15648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85067" cy="425181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39462" y="443582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87"/>
            <a:ext cx="962024" cy="9620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883857" y="1671743"/>
            <a:ext cx="404495" cy="981710"/>
          </a:xfrm>
          <a:custGeom>
            <a:avLst/>
            <a:gdLst/>
            <a:ahLst/>
            <a:cxnLst/>
            <a:rect l="l" t="t" r="r" b="b"/>
            <a:pathLst>
              <a:path w="404494" h="981710">
                <a:moveTo>
                  <a:pt x="404142" y="981517"/>
                </a:moveTo>
                <a:lnTo>
                  <a:pt x="366692" y="972708"/>
                </a:lnTo>
                <a:lnTo>
                  <a:pt x="320095" y="957314"/>
                </a:lnTo>
                <a:lnTo>
                  <a:pt x="275231" y="937428"/>
                </a:lnTo>
                <a:lnTo>
                  <a:pt x="232532" y="913240"/>
                </a:lnTo>
                <a:lnTo>
                  <a:pt x="192410" y="884983"/>
                </a:lnTo>
                <a:lnTo>
                  <a:pt x="155250" y="852930"/>
                </a:lnTo>
                <a:lnTo>
                  <a:pt x="121412" y="817389"/>
                </a:lnTo>
                <a:lnTo>
                  <a:pt x="91220" y="778702"/>
                </a:lnTo>
                <a:lnTo>
                  <a:pt x="64965" y="737242"/>
                </a:lnTo>
                <a:lnTo>
                  <a:pt x="42901" y="693408"/>
                </a:lnTo>
                <a:lnTo>
                  <a:pt x="25239" y="647622"/>
                </a:lnTo>
                <a:lnTo>
                  <a:pt x="12150" y="600326"/>
                </a:lnTo>
                <a:lnTo>
                  <a:pt x="3760" y="551975"/>
                </a:lnTo>
                <a:lnTo>
                  <a:pt x="149" y="503034"/>
                </a:lnTo>
                <a:lnTo>
                  <a:pt x="0" y="490815"/>
                </a:lnTo>
                <a:lnTo>
                  <a:pt x="149" y="478483"/>
                </a:lnTo>
                <a:lnTo>
                  <a:pt x="3760" y="429542"/>
                </a:lnTo>
                <a:lnTo>
                  <a:pt x="12150" y="381190"/>
                </a:lnTo>
                <a:lnTo>
                  <a:pt x="25239" y="333894"/>
                </a:lnTo>
                <a:lnTo>
                  <a:pt x="42901" y="288109"/>
                </a:lnTo>
                <a:lnTo>
                  <a:pt x="64965" y="244275"/>
                </a:lnTo>
                <a:lnTo>
                  <a:pt x="91220" y="202815"/>
                </a:lnTo>
                <a:lnTo>
                  <a:pt x="121412" y="164128"/>
                </a:lnTo>
                <a:lnTo>
                  <a:pt x="155250" y="128587"/>
                </a:lnTo>
                <a:lnTo>
                  <a:pt x="192410" y="96534"/>
                </a:lnTo>
                <a:lnTo>
                  <a:pt x="232532" y="68277"/>
                </a:lnTo>
                <a:lnTo>
                  <a:pt x="275231" y="44089"/>
                </a:lnTo>
                <a:lnTo>
                  <a:pt x="320095" y="24202"/>
                </a:lnTo>
                <a:lnTo>
                  <a:pt x="366692" y="8809"/>
                </a:lnTo>
                <a:lnTo>
                  <a:pt x="404142" y="0"/>
                </a:lnTo>
                <a:lnTo>
                  <a:pt x="404142" y="9815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662451"/>
            <a:ext cx="18288000" cy="8624570"/>
            <a:chOff x="0" y="1662451"/>
            <a:chExt cx="18288000" cy="8624570"/>
          </a:xfrm>
        </p:grpSpPr>
        <p:sp>
          <p:nvSpPr>
            <p:cNvPr id="12" name="object 12"/>
            <p:cNvSpPr/>
            <p:nvPr/>
          </p:nvSpPr>
          <p:spPr>
            <a:xfrm>
              <a:off x="0" y="2368763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5" y="5943600"/>
                  </a:moveTo>
                  <a:lnTo>
                    <a:pt x="5527" y="5943600"/>
                  </a:lnTo>
                  <a:lnTo>
                    <a:pt x="1300" y="5942541"/>
                  </a:lnTo>
                  <a:lnTo>
                    <a:pt x="0" y="5942146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5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0"/>
                  </a:lnTo>
                  <a:lnTo>
                    <a:pt x="10338872" y="5893851"/>
                  </a:lnTo>
                  <a:lnTo>
                    <a:pt x="10306791" y="5918464"/>
                  </a:lnTo>
                  <a:lnTo>
                    <a:pt x="10270525" y="5936349"/>
                  </a:lnTo>
                  <a:lnTo>
                    <a:pt x="10247025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1662451"/>
              <a:ext cx="499745" cy="1000125"/>
            </a:xfrm>
            <a:custGeom>
              <a:avLst/>
              <a:gdLst/>
              <a:ahLst/>
              <a:cxnLst/>
              <a:rect l="l" t="t" r="r" b="b"/>
              <a:pathLst>
                <a:path w="499745" h="1000125">
                  <a:moveTo>
                    <a:pt x="0" y="1000102"/>
                  </a:moveTo>
                  <a:lnTo>
                    <a:pt x="0" y="0"/>
                  </a:lnTo>
                  <a:lnTo>
                    <a:pt x="11368" y="139"/>
                  </a:lnTo>
                  <a:lnTo>
                    <a:pt x="60308" y="3749"/>
                  </a:lnTo>
                  <a:lnTo>
                    <a:pt x="108660" y="12139"/>
                  </a:lnTo>
                  <a:lnTo>
                    <a:pt x="155956" y="25228"/>
                  </a:lnTo>
                  <a:lnTo>
                    <a:pt x="201741" y="42890"/>
                  </a:lnTo>
                  <a:lnTo>
                    <a:pt x="245575" y="64955"/>
                  </a:lnTo>
                  <a:lnTo>
                    <a:pt x="287035" y="91209"/>
                  </a:lnTo>
                  <a:lnTo>
                    <a:pt x="325722" y="121401"/>
                  </a:lnTo>
                  <a:lnTo>
                    <a:pt x="361263" y="155240"/>
                  </a:lnTo>
                  <a:lnTo>
                    <a:pt x="393317" y="192399"/>
                  </a:lnTo>
                  <a:lnTo>
                    <a:pt x="421573" y="232522"/>
                  </a:lnTo>
                  <a:lnTo>
                    <a:pt x="445761" y="275220"/>
                  </a:lnTo>
                  <a:lnTo>
                    <a:pt x="465648" y="320084"/>
                  </a:lnTo>
                  <a:lnTo>
                    <a:pt x="481041" y="366681"/>
                  </a:lnTo>
                  <a:lnTo>
                    <a:pt x="491793" y="414563"/>
                  </a:lnTo>
                  <a:lnTo>
                    <a:pt x="497800" y="463268"/>
                  </a:lnTo>
                  <a:lnTo>
                    <a:pt x="499154" y="500051"/>
                  </a:lnTo>
                  <a:lnTo>
                    <a:pt x="499004" y="512327"/>
                  </a:lnTo>
                  <a:lnTo>
                    <a:pt x="495393" y="561268"/>
                  </a:lnTo>
                  <a:lnTo>
                    <a:pt x="487003" y="609619"/>
                  </a:lnTo>
                  <a:lnTo>
                    <a:pt x="473914" y="656915"/>
                  </a:lnTo>
                  <a:lnTo>
                    <a:pt x="456252" y="702700"/>
                  </a:lnTo>
                  <a:lnTo>
                    <a:pt x="434188" y="746534"/>
                  </a:lnTo>
                  <a:lnTo>
                    <a:pt x="407933" y="787994"/>
                  </a:lnTo>
                  <a:lnTo>
                    <a:pt x="377741" y="826681"/>
                  </a:lnTo>
                  <a:lnTo>
                    <a:pt x="343903" y="862222"/>
                  </a:lnTo>
                  <a:lnTo>
                    <a:pt x="306743" y="894276"/>
                  </a:lnTo>
                  <a:lnTo>
                    <a:pt x="266621" y="922532"/>
                  </a:lnTo>
                  <a:lnTo>
                    <a:pt x="223922" y="946720"/>
                  </a:lnTo>
                  <a:lnTo>
                    <a:pt x="179058" y="966607"/>
                  </a:lnTo>
                  <a:lnTo>
                    <a:pt x="132461" y="982000"/>
                  </a:lnTo>
                  <a:lnTo>
                    <a:pt x="84580" y="992752"/>
                  </a:lnTo>
                  <a:lnTo>
                    <a:pt x="35875" y="998759"/>
                  </a:lnTo>
                  <a:lnTo>
                    <a:pt x="0" y="1000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6236969"/>
              <a:ext cx="18288000" cy="4050665"/>
            </a:xfrm>
            <a:custGeom>
              <a:avLst/>
              <a:gdLst/>
              <a:ahLst/>
              <a:cxnLst/>
              <a:rect l="l" t="t" r="r" b="b"/>
              <a:pathLst>
                <a:path w="18288000" h="4050665">
                  <a:moveTo>
                    <a:pt x="9137142" y="954189"/>
                  </a:moveTo>
                  <a:lnTo>
                    <a:pt x="0" y="954189"/>
                  </a:lnTo>
                  <a:lnTo>
                    <a:pt x="0" y="4050042"/>
                  </a:lnTo>
                  <a:lnTo>
                    <a:pt x="9137142" y="4050042"/>
                  </a:lnTo>
                  <a:lnTo>
                    <a:pt x="9137142" y="954189"/>
                  </a:lnTo>
                  <a:close/>
                </a:path>
                <a:path w="18288000" h="4050665">
                  <a:moveTo>
                    <a:pt x="18288000" y="0"/>
                  </a:moveTo>
                  <a:lnTo>
                    <a:pt x="9220162" y="0"/>
                  </a:lnTo>
                  <a:lnTo>
                    <a:pt x="9220162" y="954189"/>
                  </a:lnTo>
                  <a:lnTo>
                    <a:pt x="9193936" y="954189"/>
                  </a:lnTo>
                  <a:lnTo>
                    <a:pt x="9193936" y="4050042"/>
                  </a:lnTo>
                  <a:lnTo>
                    <a:pt x="9220162" y="4050042"/>
                  </a:lnTo>
                  <a:lnTo>
                    <a:pt x="9269730" y="4050042"/>
                  </a:lnTo>
                  <a:lnTo>
                    <a:pt x="18288000" y="405004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37144" y="2171055"/>
              <a:ext cx="57150" cy="8116570"/>
            </a:xfrm>
            <a:custGeom>
              <a:avLst/>
              <a:gdLst/>
              <a:ahLst/>
              <a:cxnLst/>
              <a:rect l="l" t="t" r="r" b="b"/>
              <a:pathLst>
                <a:path w="57150" h="8116570">
                  <a:moveTo>
                    <a:pt x="56792" y="87"/>
                  </a:moveTo>
                  <a:lnTo>
                    <a:pt x="38100" y="8115943"/>
                  </a:lnTo>
                  <a:lnTo>
                    <a:pt x="0" y="8115943"/>
                  </a:lnTo>
                  <a:lnTo>
                    <a:pt x="18692" y="0"/>
                  </a:lnTo>
                  <a:lnTo>
                    <a:pt x="56792" y="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9786035"/>
              <a:ext cx="18288000" cy="501015"/>
            </a:xfrm>
            <a:custGeom>
              <a:avLst/>
              <a:gdLst/>
              <a:ahLst/>
              <a:cxnLst/>
              <a:rect l="l" t="t" r="r" b="b"/>
              <a:pathLst>
                <a:path w="18288000" h="501015">
                  <a:moveTo>
                    <a:pt x="499148" y="500062"/>
                  </a:moveTo>
                  <a:lnTo>
                    <a:pt x="496735" y="451053"/>
                  </a:lnTo>
                  <a:lnTo>
                    <a:pt x="489534" y="402501"/>
                  </a:lnTo>
                  <a:lnTo>
                    <a:pt x="477621" y="354901"/>
                  </a:lnTo>
                  <a:lnTo>
                    <a:pt x="461086" y="308698"/>
                  </a:lnTo>
                  <a:lnTo>
                    <a:pt x="440105" y="264337"/>
                  </a:lnTo>
                  <a:lnTo>
                    <a:pt x="414870" y="222237"/>
                  </a:lnTo>
                  <a:lnTo>
                    <a:pt x="385635" y="182829"/>
                  </a:lnTo>
                  <a:lnTo>
                    <a:pt x="352679" y="146469"/>
                  </a:lnTo>
                  <a:lnTo>
                    <a:pt x="316318" y="113512"/>
                  </a:lnTo>
                  <a:lnTo>
                    <a:pt x="276910" y="84277"/>
                  </a:lnTo>
                  <a:lnTo>
                    <a:pt x="234810" y="59042"/>
                  </a:lnTo>
                  <a:lnTo>
                    <a:pt x="190449" y="38061"/>
                  </a:lnTo>
                  <a:lnTo>
                    <a:pt x="144246" y="21526"/>
                  </a:lnTo>
                  <a:lnTo>
                    <a:pt x="96647" y="9613"/>
                  </a:lnTo>
                  <a:lnTo>
                    <a:pt x="48094" y="2413"/>
                  </a:lnTo>
                  <a:lnTo>
                    <a:pt x="0" y="12"/>
                  </a:lnTo>
                  <a:lnTo>
                    <a:pt x="0" y="500964"/>
                  </a:lnTo>
                  <a:lnTo>
                    <a:pt x="499135" y="500964"/>
                  </a:lnTo>
                  <a:lnTo>
                    <a:pt x="499148" y="500062"/>
                  </a:lnTo>
                  <a:close/>
                </a:path>
                <a:path w="18288000" h="501015">
                  <a:moveTo>
                    <a:pt x="18288000" y="12"/>
                  </a:moveTo>
                  <a:lnTo>
                    <a:pt x="18238064" y="2413"/>
                  </a:lnTo>
                  <a:lnTo>
                    <a:pt x="18189525" y="9613"/>
                  </a:lnTo>
                  <a:lnTo>
                    <a:pt x="18141925" y="21526"/>
                  </a:lnTo>
                  <a:lnTo>
                    <a:pt x="18095722" y="38061"/>
                  </a:lnTo>
                  <a:lnTo>
                    <a:pt x="18051361" y="59042"/>
                  </a:lnTo>
                  <a:lnTo>
                    <a:pt x="18009261" y="84277"/>
                  </a:lnTo>
                  <a:lnTo>
                    <a:pt x="17969853" y="113512"/>
                  </a:lnTo>
                  <a:lnTo>
                    <a:pt x="17933493" y="146469"/>
                  </a:lnTo>
                  <a:lnTo>
                    <a:pt x="17900536" y="182829"/>
                  </a:lnTo>
                  <a:lnTo>
                    <a:pt x="17871301" y="222237"/>
                  </a:lnTo>
                  <a:lnTo>
                    <a:pt x="17846066" y="264337"/>
                  </a:lnTo>
                  <a:lnTo>
                    <a:pt x="17825085" y="308698"/>
                  </a:lnTo>
                  <a:lnTo>
                    <a:pt x="17808550" y="354901"/>
                  </a:lnTo>
                  <a:lnTo>
                    <a:pt x="17796625" y="402501"/>
                  </a:lnTo>
                  <a:lnTo>
                    <a:pt x="17789436" y="451053"/>
                  </a:lnTo>
                  <a:lnTo>
                    <a:pt x="17787023" y="500189"/>
                  </a:lnTo>
                  <a:lnTo>
                    <a:pt x="17787036" y="500964"/>
                  </a:lnTo>
                  <a:lnTo>
                    <a:pt x="18288000" y="500964"/>
                  </a:lnTo>
                  <a:lnTo>
                    <a:pt x="1828800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77657" y="4276739"/>
              <a:ext cx="3829049" cy="54482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695627" y="2588175"/>
            <a:ext cx="746125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575" b="1">
                <a:solidFill>
                  <a:srgbClr val="FFFFFF"/>
                </a:solidFill>
                <a:latin typeface="Tahoma"/>
                <a:cs typeface="Tahoma"/>
              </a:rPr>
              <a:t>&gt;_	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posts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ratio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posts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500" spc="-7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628015" algn="l"/>
              </a:tabLst>
            </a:pPr>
            <a:r>
              <a:rPr dirty="0" spc="-705" b="1">
                <a:latin typeface="Tahoma"/>
                <a:cs typeface="Tahoma"/>
              </a:rPr>
              <a:t>&gt;</a:t>
            </a:r>
            <a:r>
              <a:rPr dirty="0" spc="-445" b="1">
                <a:latin typeface="Tahoma"/>
                <a:cs typeface="Tahoma"/>
              </a:rPr>
              <a:t>_</a:t>
            </a:r>
            <a:r>
              <a:rPr dirty="0" b="1">
                <a:latin typeface="Tahoma"/>
                <a:cs typeface="Tahoma"/>
              </a:rPr>
              <a:t>	</a:t>
            </a:r>
            <a:r>
              <a:rPr dirty="0" spc="-204" b="1">
                <a:latin typeface="Tahoma"/>
                <a:cs typeface="Tahoma"/>
              </a:rPr>
              <a:t>2</a:t>
            </a:r>
            <a:r>
              <a:rPr dirty="0" spc="-95" b="1">
                <a:latin typeface="Tahoma"/>
                <a:cs typeface="Tahoma"/>
              </a:rPr>
              <a:t>.</a:t>
            </a:r>
            <a:r>
              <a:rPr dirty="0" spc="25" b="1">
                <a:latin typeface="Tahoma"/>
                <a:cs typeface="Tahoma"/>
              </a:rPr>
              <a:t>B</a:t>
            </a:r>
            <a:r>
              <a:rPr dirty="0" spc="15" b="1">
                <a:latin typeface="Tahoma"/>
                <a:cs typeface="Tahoma"/>
              </a:rPr>
              <a:t>o</a:t>
            </a:r>
            <a:r>
              <a:rPr dirty="0" b="1">
                <a:latin typeface="Tahoma"/>
                <a:cs typeface="Tahoma"/>
              </a:rPr>
              <a:t>t</a:t>
            </a:r>
            <a:r>
              <a:rPr dirty="0" spc="-50" b="1">
                <a:latin typeface="Tahoma"/>
                <a:cs typeface="Tahoma"/>
              </a:rPr>
              <a:t>s</a:t>
            </a:r>
            <a:r>
              <a:rPr dirty="0" spc="-145" b="1">
                <a:latin typeface="Tahoma"/>
                <a:cs typeface="Tahoma"/>
              </a:rPr>
              <a:t> </a:t>
            </a:r>
            <a:r>
              <a:rPr dirty="0" spc="-290" b="1">
                <a:latin typeface="Tahoma"/>
                <a:cs typeface="Tahoma"/>
              </a:rPr>
              <a:t>&amp;</a:t>
            </a:r>
            <a:r>
              <a:rPr dirty="0" spc="-145" b="1">
                <a:latin typeface="Tahoma"/>
                <a:cs typeface="Tahoma"/>
              </a:rPr>
              <a:t> </a:t>
            </a:r>
            <a:r>
              <a:rPr dirty="0" spc="-15" b="1">
                <a:latin typeface="Tahoma"/>
                <a:cs typeface="Tahoma"/>
              </a:rPr>
              <a:t>F</a:t>
            </a:r>
            <a:r>
              <a:rPr dirty="0" spc="-85" b="1">
                <a:latin typeface="Tahoma"/>
                <a:cs typeface="Tahoma"/>
              </a:rPr>
              <a:t>a</a:t>
            </a:r>
            <a:r>
              <a:rPr dirty="0" spc="-160" b="1">
                <a:latin typeface="Tahoma"/>
                <a:cs typeface="Tahoma"/>
              </a:rPr>
              <a:t>k</a:t>
            </a:r>
            <a:r>
              <a:rPr dirty="0" spc="-25" b="1">
                <a:latin typeface="Tahoma"/>
                <a:cs typeface="Tahoma"/>
              </a:rPr>
              <a:t>e</a:t>
            </a:r>
            <a:r>
              <a:rPr dirty="0" spc="-145" b="1">
                <a:latin typeface="Tahoma"/>
                <a:cs typeface="Tahoma"/>
              </a:rPr>
              <a:t> </a:t>
            </a:r>
            <a:r>
              <a:rPr dirty="0" spc="20" b="1">
                <a:latin typeface="Tahoma"/>
                <a:cs typeface="Tahoma"/>
              </a:rPr>
              <a:t>A</a:t>
            </a:r>
            <a:r>
              <a:rPr dirty="0" spc="60" b="1">
                <a:latin typeface="Tahoma"/>
                <a:cs typeface="Tahoma"/>
              </a:rPr>
              <a:t>cc</a:t>
            </a:r>
            <a:r>
              <a:rPr dirty="0" spc="15" b="1">
                <a:latin typeface="Tahoma"/>
                <a:cs typeface="Tahoma"/>
              </a:rPr>
              <a:t>o</a:t>
            </a:r>
            <a:r>
              <a:rPr dirty="0" spc="-50" b="1">
                <a:latin typeface="Tahoma"/>
                <a:cs typeface="Tahoma"/>
              </a:rPr>
              <a:t>u</a:t>
            </a:r>
            <a:r>
              <a:rPr dirty="0" spc="-30" b="1">
                <a:latin typeface="Tahoma"/>
                <a:cs typeface="Tahoma"/>
              </a:rPr>
              <a:t>n</a:t>
            </a:r>
            <a:r>
              <a:rPr dirty="0" b="1">
                <a:latin typeface="Tahoma"/>
                <a:cs typeface="Tahoma"/>
              </a:rPr>
              <a:t>t</a:t>
            </a:r>
            <a:r>
              <a:rPr dirty="0" spc="-55" b="1">
                <a:latin typeface="Tahoma"/>
                <a:cs typeface="Tahoma"/>
              </a:rPr>
              <a:t>s</a:t>
            </a:r>
            <a:r>
              <a:rPr dirty="0" spc="-220" b="1">
                <a:latin typeface="Tahoma"/>
                <a:cs typeface="Tahoma"/>
              </a:rPr>
              <a:t>:</a:t>
            </a:r>
            <a:r>
              <a:rPr dirty="0" spc="-125" b="1">
                <a:latin typeface="Tahoma"/>
                <a:cs typeface="Tahoma"/>
              </a:rPr>
              <a:t> </a:t>
            </a:r>
            <a:r>
              <a:rPr dirty="0" spc="-130"/>
              <a:t>T</a:t>
            </a:r>
            <a:r>
              <a:rPr dirty="0" spc="-10"/>
              <a:t>h</a:t>
            </a:r>
            <a:r>
              <a:rPr dirty="0" spc="40"/>
              <a:t>e</a:t>
            </a:r>
            <a:r>
              <a:rPr dirty="0" spc="-180"/>
              <a:t> </a:t>
            </a:r>
            <a:r>
              <a:rPr dirty="0" spc="-55"/>
              <a:t>i</a:t>
            </a:r>
            <a:r>
              <a:rPr dirty="0" spc="-10"/>
              <a:t>n</a:t>
            </a:r>
            <a:r>
              <a:rPr dirty="0" spc="125"/>
              <a:t>v</a:t>
            </a:r>
            <a:r>
              <a:rPr dirty="0" spc="35"/>
              <a:t>e</a:t>
            </a:r>
            <a:r>
              <a:rPr dirty="0" spc="-35"/>
              <a:t>s</a:t>
            </a:r>
            <a:r>
              <a:rPr dirty="0" spc="85"/>
              <a:t>t</a:t>
            </a:r>
            <a:r>
              <a:rPr dirty="0"/>
              <a:t>o</a:t>
            </a:r>
            <a:r>
              <a:rPr dirty="0" spc="10"/>
              <a:t>r</a:t>
            </a:r>
            <a:r>
              <a:rPr dirty="0" spc="-30"/>
              <a:t>s</a:t>
            </a:r>
            <a:r>
              <a:rPr dirty="0" spc="-180"/>
              <a:t> </a:t>
            </a:r>
            <a:r>
              <a:rPr dirty="0" spc="30"/>
              <a:t>w</a:t>
            </a:r>
            <a:r>
              <a:rPr dirty="0" spc="5"/>
              <a:t>a</a:t>
            </a:r>
            <a:r>
              <a:rPr dirty="0" spc="-10"/>
              <a:t>n</a:t>
            </a:r>
            <a:r>
              <a:rPr dirty="0" spc="90"/>
              <a:t>t</a:t>
            </a:r>
            <a:r>
              <a:rPr dirty="0" spc="-180"/>
              <a:t> </a:t>
            </a:r>
            <a:r>
              <a:rPr dirty="0" spc="85"/>
              <a:t>t</a:t>
            </a:r>
            <a:r>
              <a:rPr dirty="0" spc="5"/>
              <a:t>o  </a:t>
            </a:r>
            <a:r>
              <a:rPr dirty="0" spc="-215"/>
              <a:t>k</a:t>
            </a:r>
            <a:r>
              <a:rPr dirty="0" spc="-10"/>
              <a:t>n</a:t>
            </a:r>
            <a:r>
              <a:rPr dirty="0"/>
              <a:t>o</a:t>
            </a:r>
            <a:r>
              <a:rPr dirty="0" spc="35"/>
              <a:t>w</a:t>
            </a:r>
            <a:r>
              <a:rPr dirty="0" spc="-180"/>
              <a:t> </a:t>
            </a:r>
            <a:r>
              <a:rPr dirty="0" spc="-55"/>
              <a:t>i</a:t>
            </a:r>
            <a:r>
              <a:rPr dirty="0" spc="40"/>
              <a:t>f</a:t>
            </a:r>
            <a:r>
              <a:rPr dirty="0" spc="-180"/>
              <a:t> </a:t>
            </a:r>
            <a:r>
              <a:rPr dirty="0" spc="85"/>
              <a:t>t</a:t>
            </a:r>
            <a:r>
              <a:rPr dirty="0" spc="-10"/>
              <a:t>h</a:t>
            </a:r>
            <a:r>
              <a:rPr dirty="0" spc="40"/>
              <a:t>e</a:t>
            </a:r>
            <a:r>
              <a:rPr dirty="0" spc="-180"/>
              <a:t> </a:t>
            </a:r>
            <a:r>
              <a:rPr dirty="0" spc="25"/>
              <a:t>p</a:t>
            </a:r>
            <a:r>
              <a:rPr dirty="0" spc="5"/>
              <a:t>l</a:t>
            </a:r>
            <a:r>
              <a:rPr dirty="0" spc="5"/>
              <a:t>a</a:t>
            </a:r>
            <a:r>
              <a:rPr dirty="0" spc="85"/>
              <a:t>t</a:t>
            </a:r>
            <a:r>
              <a:rPr dirty="0" spc="35"/>
              <a:t>f</a:t>
            </a:r>
            <a:r>
              <a:rPr dirty="0"/>
              <a:t>o</a:t>
            </a:r>
            <a:r>
              <a:rPr dirty="0" spc="10"/>
              <a:t>r</a:t>
            </a:r>
            <a:r>
              <a:rPr dirty="0" spc="-40"/>
              <a:t>m</a:t>
            </a:r>
            <a:r>
              <a:rPr dirty="0" spc="-180"/>
              <a:t> </a:t>
            </a:r>
            <a:r>
              <a:rPr dirty="0" spc="-55"/>
              <a:t>i</a:t>
            </a:r>
            <a:r>
              <a:rPr dirty="0" spc="-30"/>
              <a:t>s</a:t>
            </a:r>
            <a:r>
              <a:rPr dirty="0" spc="-180"/>
              <a:t> </a:t>
            </a:r>
            <a:r>
              <a:rPr dirty="0" spc="100"/>
              <a:t>c</a:t>
            </a:r>
            <a:r>
              <a:rPr dirty="0" spc="10"/>
              <a:t>r</a:t>
            </a:r>
            <a:r>
              <a:rPr dirty="0"/>
              <a:t>o</a:t>
            </a:r>
            <a:r>
              <a:rPr dirty="0" spc="30"/>
              <a:t>w</a:t>
            </a:r>
            <a:r>
              <a:rPr dirty="0" spc="25"/>
              <a:t>d</a:t>
            </a:r>
            <a:r>
              <a:rPr dirty="0" spc="35"/>
              <a:t>e</a:t>
            </a:r>
            <a:r>
              <a:rPr dirty="0" spc="30"/>
              <a:t>d</a:t>
            </a:r>
            <a:r>
              <a:rPr dirty="0" spc="-180"/>
              <a:t> </a:t>
            </a:r>
            <a:r>
              <a:rPr dirty="0" spc="30"/>
              <a:t>w</a:t>
            </a:r>
            <a:r>
              <a:rPr dirty="0" spc="-55"/>
              <a:t>i</a:t>
            </a:r>
            <a:r>
              <a:rPr dirty="0" spc="85"/>
              <a:t>t</a:t>
            </a:r>
            <a:r>
              <a:rPr dirty="0" spc="-5"/>
              <a:t>h</a:t>
            </a:r>
            <a:r>
              <a:rPr dirty="0" spc="-180"/>
              <a:t> </a:t>
            </a:r>
            <a:r>
              <a:rPr dirty="0" spc="35"/>
              <a:t>f</a:t>
            </a:r>
            <a:r>
              <a:rPr dirty="0" spc="5"/>
              <a:t>a</a:t>
            </a:r>
            <a:r>
              <a:rPr dirty="0" spc="-215"/>
              <a:t>k</a:t>
            </a:r>
            <a:r>
              <a:rPr dirty="0" spc="40"/>
              <a:t>e</a:t>
            </a:r>
            <a:r>
              <a:rPr dirty="0" spc="-180"/>
              <a:t> </a:t>
            </a:r>
            <a:r>
              <a:rPr dirty="0" spc="5"/>
              <a:t>a</a:t>
            </a:r>
            <a:r>
              <a:rPr dirty="0" spc="-10"/>
              <a:t>n</a:t>
            </a:r>
            <a:r>
              <a:rPr dirty="0" spc="30"/>
              <a:t>d</a:t>
            </a:r>
            <a:r>
              <a:rPr dirty="0" spc="-180"/>
              <a:t> </a:t>
            </a:r>
            <a:r>
              <a:rPr dirty="0" spc="25"/>
              <a:t>d</a:t>
            </a:r>
            <a:r>
              <a:rPr dirty="0" spc="-30"/>
              <a:t>u</a:t>
            </a:r>
            <a:r>
              <a:rPr dirty="0" spc="-45"/>
              <a:t>mm</a:t>
            </a:r>
            <a:r>
              <a:rPr dirty="0" spc="80"/>
              <a:t>y  </a:t>
            </a:r>
            <a:r>
              <a:rPr dirty="0" spc="10"/>
              <a:t>accounts.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800"/>
          </a:p>
          <a:p>
            <a:pPr marL="178435" marR="3942079">
              <a:lnSpc>
                <a:spcPct val="116399"/>
              </a:lnSpc>
            </a:pPr>
            <a:r>
              <a:rPr dirty="0" sz="2700" spc="90"/>
              <a:t>SELECT</a:t>
            </a:r>
            <a:r>
              <a:rPr dirty="0" sz="2700" spc="-190"/>
              <a:t> </a:t>
            </a:r>
            <a:r>
              <a:rPr dirty="0" sz="2700" spc="-60"/>
              <a:t>u.id,</a:t>
            </a:r>
            <a:r>
              <a:rPr dirty="0" sz="2700" spc="-190"/>
              <a:t> </a:t>
            </a:r>
            <a:r>
              <a:rPr dirty="0" sz="2700" spc="-5"/>
              <a:t>u.username  </a:t>
            </a:r>
            <a:r>
              <a:rPr dirty="0" sz="2700" spc="80"/>
              <a:t>FROM</a:t>
            </a:r>
            <a:r>
              <a:rPr dirty="0" sz="2700" spc="-195"/>
              <a:t> </a:t>
            </a:r>
            <a:r>
              <a:rPr dirty="0" sz="2700"/>
              <a:t>users</a:t>
            </a:r>
            <a:r>
              <a:rPr dirty="0" sz="2700" spc="-195"/>
              <a:t> </a:t>
            </a:r>
            <a:r>
              <a:rPr dirty="0" sz="2700" spc="-15"/>
              <a:t>u</a:t>
            </a:r>
            <a:endParaRPr sz="2700"/>
          </a:p>
          <a:p>
            <a:pPr marL="178435" marR="3143250">
              <a:lnSpc>
                <a:spcPct val="116399"/>
              </a:lnSpc>
            </a:pPr>
            <a:r>
              <a:rPr dirty="0" sz="2700" spc="200"/>
              <a:t>JOIN</a:t>
            </a:r>
            <a:r>
              <a:rPr dirty="0" sz="2700" spc="-190"/>
              <a:t> </a:t>
            </a:r>
            <a:r>
              <a:rPr dirty="0" sz="2700" spc="-50"/>
              <a:t>likes</a:t>
            </a:r>
            <a:r>
              <a:rPr dirty="0" sz="2700" spc="-190"/>
              <a:t> </a:t>
            </a:r>
            <a:r>
              <a:rPr dirty="0" sz="2700" spc="15"/>
              <a:t>l</a:t>
            </a:r>
            <a:r>
              <a:rPr dirty="0" sz="2700" spc="-190"/>
              <a:t> </a:t>
            </a:r>
            <a:r>
              <a:rPr dirty="0" sz="2700" spc="50"/>
              <a:t>ON</a:t>
            </a:r>
            <a:r>
              <a:rPr dirty="0" sz="2700" spc="-190"/>
              <a:t> </a:t>
            </a:r>
            <a:r>
              <a:rPr dirty="0" sz="2700" spc="-45"/>
              <a:t>u.id</a:t>
            </a:r>
            <a:r>
              <a:rPr dirty="0" sz="2700" spc="-190"/>
              <a:t> </a:t>
            </a:r>
            <a:r>
              <a:rPr dirty="0" sz="2700" spc="-665"/>
              <a:t>=</a:t>
            </a:r>
            <a:r>
              <a:rPr dirty="0" sz="2700" spc="-190"/>
              <a:t> </a:t>
            </a:r>
            <a:r>
              <a:rPr dirty="0" sz="2700" spc="-30"/>
              <a:t>l.user_id  </a:t>
            </a:r>
            <a:r>
              <a:rPr dirty="0" sz="2700" spc="114"/>
              <a:t>GROUP</a:t>
            </a:r>
            <a:r>
              <a:rPr dirty="0" sz="2700" spc="-195"/>
              <a:t> </a:t>
            </a:r>
            <a:r>
              <a:rPr dirty="0" sz="2700" spc="145"/>
              <a:t>BY</a:t>
            </a:r>
            <a:r>
              <a:rPr dirty="0" sz="2700" spc="-190"/>
              <a:t> </a:t>
            </a:r>
            <a:r>
              <a:rPr dirty="0" sz="2700" spc="-45"/>
              <a:t>u.id</a:t>
            </a:r>
            <a:endParaRPr sz="2700"/>
          </a:p>
          <a:p>
            <a:pPr marL="178435">
              <a:lnSpc>
                <a:spcPct val="100000"/>
              </a:lnSpc>
              <a:spcBef>
                <a:spcPts val="535"/>
              </a:spcBef>
            </a:pPr>
            <a:r>
              <a:rPr dirty="0" sz="2700" spc="40"/>
              <a:t>HAVING</a:t>
            </a:r>
            <a:r>
              <a:rPr dirty="0" sz="2700" spc="-190"/>
              <a:t> </a:t>
            </a:r>
            <a:r>
              <a:rPr dirty="0" sz="2700" spc="20"/>
              <a:t>COUNT(DISTINCT</a:t>
            </a:r>
            <a:r>
              <a:rPr dirty="0" sz="2700" spc="-190"/>
              <a:t> </a:t>
            </a:r>
            <a:r>
              <a:rPr dirty="0" sz="2700" spc="-15"/>
              <a:t>l.photo_id)</a:t>
            </a:r>
            <a:r>
              <a:rPr dirty="0" sz="2700" spc="-185"/>
              <a:t> </a:t>
            </a:r>
            <a:r>
              <a:rPr dirty="0" sz="2700" spc="-665"/>
              <a:t>=</a:t>
            </a:r>
            <a:r>
              <a:rPr dirty="0" sz="2700" spc="-560"/>
              <a:t> </a:t>
            </a:r>
            <a:r>
              <a:rPr dirty="0" sz="2700" spc="80"/>
              <a:t>(SELECT</a:t>
            </a:r>
            <a:endParaRPr sz="2700"/>
          </a:p>
          <a:p>
            <a:pPr marL="178435">
              <a:lnSpc>
                <a:spcPct val="100000"/>
              </a:lnSpc>
              <a:spcBef>
                <a:spcPts val="530"/>
              </a:spcBef>
            </a:pPr>
            <a:r>
              <a:rPr dirty="0" sz="2700" spc="15"/>
              <a:t>COUNT(*)</a:t>
            </a:r>
            <a:r>
              <a:rPr dirty="0" sz="2700" spc="-215"/>
              <a:t> </a:t>
            </a:r>
            <a:r>
              <a:rPr dirty="0" sz="2700" spc="80"/>
              <a:t>FROM</a:t>
            </a:r>
            <a:r>
              <a:rPr dirty="0" sz="2700" spc="-210"/>
              <a:t> </a:t>
            </a:r>
            <a:r>
              <a:rPr dirty="0" sz="2700" spc="5"/>
              <a:t>photos);</a:t>
            </a:r>
            <a:endParaRPr sz="2700"/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44052" y="297331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14848" y="7075072"/>
            <a:ext cx="3073150" cy="32119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5530" y="6711992"/>
            <a:ext cx="6392469" cy="35750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"/>
            <a:ext cx="6256019" cy="467841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700103" y="544788"/>
            <a:ext cx="4220210" cy="0"/>
          </a:xfrm>
          <a:custGeom>
            <a:avLst/>
            <a:gdLst/>
            <a:ahLst/>
            <a:cxnLst/>
            <a:rect l="l" t="t" r="r" b="b"/>
            <a:pathLst>
              <a:path w="4220209" h="0">
                <a:moveTo>
                  <a:pt x="4219674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2"/>
            <a:ext cx="1844039" cy="3483610"/>
            <a:chOff x="0" y="2"/>
            <a:chExt cx="1844039" cy="34836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"/>
              <a:ext cx="1781265" cy="34833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9413" y="3251861"/>
              <a:ext cx="114300" cy="1142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413" y="4280561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6060" marR="196215">
              <a:lnSpc>
                <a:spcPct val="116399"/>
              </a:lnSpc>
              <a:spcBef>
                <a:spcPts val="100"/>
              </a:spcBef>
            </a:pPr>
            <a:r>
              <a:rPr dirty="0" spc="-40"/>
              <a:t>Demonstrated</a:t>
            </a:r>
            <a:r>
              <a:rPr dirty="0" spc="-105"/>
              <a:t> </a:t>
            </a:r>
            <a:r>
              <a:rPr dirty="0" spc="-65"/>
              <a:t>proficiency</a:t>
            </a:r>
            <a:r>
              <a:rPr dirty="0" spc="-100"/>
              <a:t> </a:t>
            </a:r>
            <a:r>
              <a:rPr dirty="0" spc="-75"/>
              <a:t>in</a:t>
            </a:r>
            <a:r>
              <a:rPr dirty="0" spc="-105"/>
              <a:t> </a:t>
            </a:r>
            <a:r>
              <a:rPr dirty="0" spc="-95"/>
              <a:t>writing</a:t>
            </a:r>
            <a:r>
              <a:rPr dirty="0" spc="-100"/>
              <a:t> </a:t>
            </a:r>
            <a:r>
              <a:rPr dirty="0" spc="-70"/>
              <a:t>complex</a:t>
            </a:r>
            <a:r>
              <a:rPr dirty="0" spc="-100"/>
              <a:t> </a:t>
            </a:r>
            <a:r>
              <a:rPr dirty="0" spc="130"/>
              <a:t>SQL</a:t>
            </a:r>
            <a:r>
              <a:rPr dirty="0" spc="-105"/>
              <a:t> </a:t>
            </a:r>
            <a:r>
              <a:rPr dirty="0" spc="-55"/>
              <a:t>queries</a:t>
            </a:r>
            <a:r>
              <a:rPr dirty="0" spc="-100"/>
              <a:t> </a:t>
            </a:r>
            <a:r>
              <a:rPr dirty="0" spc="-5"/>
              <a:t>across</a:t>
            </a:r>
            <a:r>
              <a:rPr dirty="0" spc="-105"/>
              <a:t> </a:t>
            </a:r>
            <a:r>
              <a:rPr dirty="0" spc="-95"/>
              <a:t>multiple</a:t>
            </a:r>
            <a:r>
              <a:rPr dirty="0" spc="-100"/>
              <a:t> </a:t>
            </a:r>
            <a:r>
              <a:rPr dirty="0" spc="-85"/>
              <a:t>tables</a:t>
            </a:r>
            <a:r>
              <a:rPr dirty="0" spc="-100"/>
              <a:t> </a:t>
            </a:r>
            <a:r>
              <a:rPr dirty="0" spc="-90"/>
              <a:t>to</a:t>
            </a:r>
            <a:r>
              <a:rPr dirty="0" spc="-105"/>
              <a:t> </a:t>
            </a:r>
            <a:r>
              <a:rPr dirty="0" spc="-120"/>
              <a:t>extract </a:t>
            </a:r>
            <a:r>
              <a:rPr dirty="0" spc="-860"/>
              <a:t> </a:t>
            </a:r>
            <a:r>
              <a:rPr dirty="0" spc="-20"/>
              <a:t>user</a:t>
            </a:r>
            <a:r>
              <a:rPr dirty="0" spc="-114"/>
              <a:t> </a:t>
            </a:r>
            <a:r>
              <a:rPr dirty="0" spc="-95"/>
              <a:t>data</a:t>
            </a:r>
            <a:r>
              <a:rPr dirty="0" spc="-110"/>
              <a:t> </a:t>
            </a:r>
            <a:r>
              <a:rPr dirty="0" spc="-35"/>
              <a:t>and</a:t>
            </a:r>
            <a:r>
              <a:rPr dirty="0" spc="-110"/>
              <a:t> </a:t>
            </a:r>
            <a:r>
              <a:rPr dirty="0" spc="-80"/>
              <a:t>metrics.</a:t>
            </a:r>
          </a:p>
          <a:p>
            <a:pPr marL="226060">
              <a:lnSpc>
                <a:spcPct val="100000"/>
              </a:lnSpc>
              <a:spcBef>
                <a:spcPts val="570"/>
              </a:spcBef>
            </a:pPr>
            <a:r>
              <a:rPr dirty="0" spc="-45"/>
              <a:t>Developed</a:t>
            </a:r>
            <a:r>
              <a:rPr dirty="0" spc="-105"/>
              <a:t> </a:t>
            </a:r>
            <a:r>
              <a:rPr dirty="0" spc="-50"/>
              <a:t>skills</a:t>
            </a:r>
            <a:r>
              <a:rPr dirty="0" spc="-100"/>
              <a:t> </a:t>
            </a:r>
            <a:r>
              <a:rPr dirty="0" spc="-75"/>
              <a:t>in</a:t>
            </a:r>
            <a:r>
              <a:rPr dirty="0" spc="-105"/>
              <a:t> </a:t>
            </a:r>
            <a:r>
              <a:rPr dirty="0" spc="-65"/>
              <a:t>analyzing</a:t>
            </a:r>
            <a:r>
              <a:rPr dirty="0" spc="-100"/>
              <a:t> </a:t>
            </a:r>
            <a:r>
              <a:rPr dirty="0" spc="-50"/>
              <a:t>real-world</a:t>
            </a:r>
            <a:r>
              <a:rPr dirty="0" spc="-100"/>
              <a:t> </a:t>
            </a:r>
            <a:r>
              <a:rPr dirty="0" spc="-45"/>
              <a:t>production</a:t>
            </a:r>
            <a:r>
              <a:rPr dirty="0" spc="-105"/>
              <a:t> </a:t>
            </a:r>
            <a:r>
              <a:rPr dirty="0" spc="-75"/>
              <a:t>datasets</a:t>
            </a:r>
            <a:r>
              <a:rPr dirty="0" spc="-100"/>
              <a:t> </a:t>
            </a:r>
            <a:r>
              <a:rPr dirty="0" spc="-140"/>
              <a:t>at</a:t>
            </a:r>
            <a:r>
              <a:rPr dirty="0" spc="-100"/>
              <a:t> </a:t>
            </a:r>
            <a:r>
              <a:rPr dirty="0" spc="-80"/>
              <a:t>scale.</a:t>
            </a:r>
          </a:p>
          <a:p>
            <a:pPr marL="226060" marR="920115">
              <a:lnSpc>
                <a:spcPct val="116399"/>
              </a:lnSpc>
            </a:pPr>
            <a:r>
              <a:rPr dirty="0" spc="-40"/>
              <a:t>Uncovered</a:t>
            </a:r>
            <a:r>
              <a:rPr dirty="0" spc="-105"/>
              <a:t> </a:t>
            </a:r>
            <a:r>
              <a:rPr dirty="0" spc="-85"/>
              <a:t>actionable</a:t>
            </a:r>
            <a:r>
              <a:rPr dirty="0" spc="-100"/>
              <a:t> </a:t>
            </a:r>
            <a:r>
              <a:rPr dirty="0" spc="-50"/>
              <a:t>insights</a:t>
            </a:r>
            <a:r>
              <a:rPr dirty="0" spc="-100"/>
              <a:t> </a:t>
            </a:r>
            <a:r>
              <a:rPr dirty="0" spc="-80"/>
              <a:t>into</a:t>
            </a:r>
            <a:r>
              <a:rPr dirty="0" spc="-100"/>
              <a:t> </a:t>
            </a:r>
            <a:r>
              <a:rPr dirty="0" spc="-40"/>
              <a:t>Instagram</a:t>
            </a:r>
            <a:r>
              <a:rPr dirty="0" spc="-105"/>
              <a:t> </a:t>
            </a:r>
            <a:r>
              <a:rPr dirty="0" spc="-20"/>
              <a:t>user</a:t>
            </a:r>
            <a:r>
              <a:rPr dirty="0" spc="-100"/>
              <a:t> </a:t>
            </a:r>
            <a:r>
              <a:rPr dirty="0" spc="-45"/>
              <a:t>behaviors</a:t>
            </a:r>
            <a:r>
              <a:rPr dirty="0" spc="-100"/>
              <a:t> </a:t>
            </a:r>
            <a:r>
              <a:rPr dirty="0" spc="-35"/>
              <a:t>and</a:t>
            </a:r>
            <a:r>
              <a:rPr dirty="0" spc="-100"/>
              <a:t> </a:t>
            </a:r>
            <a:r>
              <a:rPr dirty="0" spc="-50"/>
              <a:t>trends</a:t>
            </a:r>
            <a:r>
              <a:rPr dirty="0" spc="-100"/>
              <a:t> </a:t>
            </a:r>
            <a:r>
              <a:rPr dirty="0" spc="-90"/>
              <a:t>to</a:t>
            </a:r>
            <a:r>
              <a:rPr dirty="0" spc="-105"/>
              <a:t> </a:t>
            </a:r>
            <a:r>
              <a:rPr dirty="0" spc="-45"/>
              <a:t>inform</a:t>
            </a:r>
            <a:r>
              <a:rPr dirty="0" spc="-100"/>
              <a:t> </a:t>
            </a:r>
            <a:r>
              <a:rPr dirty="0" spc="-55"/>
              <a:t>key </a:t>
            </a:r>
            <a:r>
              <a:rPr dirty="0" spc="-860"/>
              <a:t> </a:t>
            </a:r>
            <a:r>
              <a:rPr dirty="0" spc="-50"/>
              <a:t>decisions.</a:t>
            </a:r>
          </a:p>
          <a:p>
            <a:pPr marL="226060">
              <a:lnSpc>
                <a:spcPct val="100000"/>
              </a:lnSpc>
              <a:spcBef>
                <a:spcPts val="565"/>
              </a:spcBef>
            </a:pPr>
            <a:r>
              <a:rPr dirty="0" spc="-40"/>
              <a:t>Created</a:t>
            </a:r>
            <a:r>
              <a:rPr dirty="0" spc="-105"/>
              <a:t> </a:t>
            </a:r>
            <a:r>
              <a:rPr dirty="0" spc="-40"/>
              <a:t>an</a:t>
            </a:r>
            <a:r>
              <a:rPr dirty="0" spc="-100"/>
              <a:t> </a:t>
            </a:r>
            <a:r>
              <a:rPr dirty="0" spc="-95"/>
              <a:t>analytical</a:t>
            </a:r>
            <a:r>
              <a:rPr dirty="0" spc="-105"/>
              <a:t> </a:t>
            </a:r>
            <a:r>
              <a:rPr dirty="0" spc="-45"/>
              <a:t>methodology</a:t>
            </a:r>
            <a:r>
              <a:rPr dirty="0" spc="-100"/>
              <a:t> </a:t>
            </a:r>
            <a:r>
              <a:rPr dirty="0" spc="-85"/>
              <a:t>replicable</a:t>
            </a:r>
            <a:r>
              <a:rPr dirty="0" spc="-105"/>
              <a:t> </a:t>
            </a:r>
            <a:r>
              <a:rPr dirty="0" spc="-5"/>
              <a:t>across</a:t>
            </a:r>
            <a:r>
              <a:rPr dirty="0" spc="-100"/>
              <a:t> </a:t>
            </a:r>
            <a:r>
              <a:rPr dirty="0" spc="-60"/>
              <a:t>other</a:t>
            </a:r>
            <a:r>
              <a:rPr dirty="0" spc="-100"/>
              <a:t> </a:t>
            </a:r>
            <a:r>
              <a:rPr dirty="0" spc="-20"/>
              <a:t>business</a:t>
            </a:r>
            <a:r>
              <a:rPr dirty="0" spc="-105"/>
              <a:t> </a:t>
            </a:r>
            <a:r>
              <a:rPr dirty="0" spc="-85"/>
              <a:t>datasets.</a:t>
            </a:r>
          </a:p>
          <a:p>
            <a:pPr marL="226060">
              <a:lnSpc>
                <a:spcPct val="100000"/>
              </a:lnSpc>
              <a:spcBef>
                <a:spcPts val="570"/>
              </a:spcBef>
            </a:pPr>
            <a:r>
              <a:rPr dirty="0" spc="-20"/>
              <a:t>Showcased</a:t>
            </a:r>
            <a:r>
              <a:rPr dirty="0" spc="-110"/>
              <a:t> </a:t>
            </a:r>
            <a:r>
              <a:rPr dirty="0" spc="-35"/>
              <a:t>and</a:t>
            </a:r>
            <a:r>
              <a:rPr dirty="0" spc="-105"/>
              <a:t> </a:t>
            </a:r>
            <a:r>
              <a:rPr dirty="0" spc="-65"/>
              <a:t>strengthened</a:t>
            </a:r>
            <a:r>
              <a:rPr dirty="0" spc="-105"/>
              <a:t> </a:t>
            </a:r>
            <a:r>
              <a:rPr dirty="0" spc="-40"/>
              <a:t>core</a:t>
            </a:r>
            <a:r>
              <a:rPr dirty="0" spc="-105"/>
              <a:t> </a:t>
            </a:r>
            <a:r>
              <a:rPr dirty="0" spc="-95"/>
              <a:t>data</a:t>
            </a:r>
            <a:r>
              <a:rPr dirty="0" spc="-105"/>
              <a:t> </a:t>
            </a:r>
            <a:r>
              <a:rPr dirty="0" spc="-80"/>
              <a:t>analytics</a:t>
            </a:r>
            <a:r>
              <a:rPr dirty="0" spc="-105"/>
              <a:t> </a:t>
            </a:r>
            <a:r>
              <a:rPr dirty="0" spc="-65"/>
              <a:t>competencies</a:t>
            </a:r>
            <a:r>
              <a:rPr dirty="0" spc="-105"/>
              <a:t> </a:t>
            </a:r>
            <a:r>
              <a:rPr dirty="0" spc="-75"/>
              <a:t>in</a:t>
            </a:r>
            <a:r>
              <a:rPr dirty="0" spc="-105"/>
              <a:t> </a:t>
            </a:r>
            <a:r>
              <a:rPr dirty="0" spc="130"/>
              <a:t>SQL</a:t>
            </a:r>
            <a:r>
              <a:rPr dirty="0" spc="-105"/>
              <a:t> </a:t>
            </a:r>
            <a:r>
              <a:rPr dirty="0" spc="-35"/>
              <a:t>and</a:t>
            </a:r>
            <a:r>
              <a:rPr dirty="0" spc="-105"/>
              <a:t> critical </a:t>
            </a:r>
            <a:r>
              <a:rPr dirty="0" spc="-70"/>
              <a:t>thinking.</a:t>
            </a: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413" y="4794911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413" y="5823611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9413" y="6337961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9658" y="574265"/>
            <a:ext cx="962024" cy="962024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687403" y="484222"/>
            <a:ext cx="4245610" cy="1046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645" algn="l"/>
              </a:tabLst>
            </a:pPr>
            <a:r>
              <a:rPr dirty="0" sz="6700" b="0">
                <a:latin typeface="Times New Roman"/>
                <a:cs typeface="Times New Roman"/>
              </a:rPr>
              <a:t> 	</a:t>
            </a:r>
            <a:r>
              <a:rPr dirty="0" sz="6700" spc="-5"/>
              <a:t>RESULT</a:t>
            </a:r>
            <a:r>
              <a:rPr dirty="0" sz="6700" spc="540"/>
              <a:t> </a:t>
            </a:r>
            <a:endParaRPr sz="67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87507" y="207924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14848" y="7075071"/>
            <a:ext cx="3073151" cy="3211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8064" y="6367163"/>
            <a:ext cx="5989935" cy="39198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5608935" cy="4678680"/>
            <a:chOff x="0" y="0"/>
            <a:chExt cx="15608935" cy="46786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256019" cy="46784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926425" y="2028716"/>
              <a:ext cx="11668125" cy="45085"/>
            </a:xfrm>
            <a:custGeom>
              <a:avLst/>
              <a:gdLst/>
              <a:ahLst/>
              <a:cxnLst/>
              <a:rect l="l" t="t" r="r" b="b"/>
              <a:pathLst>
                <a:path w="11668125" h="45085">
                  <a:moveTo>
                    <a:pt x="11668059" y="4474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26424" y="488996"/>
              <a:ext cx="11668125" cy="45085"/>
            </a:xfrm>
            <a:custGeom>
              <a:avLst/>
              <a:gdLst/>
              <a:ahLst/>
              <a:cxnLst/>
              <a:rect l="l" t="t" r="r" b="b"/>
              <a:pathLst>
                <a:path w="11668125" h="45084">
                  <a:moveTo>
                    <a:pt x="11668059" y="0"/>
                  </a:moveTo>
                  <a:lnTo>
                    <a:pt x="0" y="447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781265" cy="34833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2410" y="803115"/>
              <a:ext cx="962024" cy="9620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04147" y="777747"/>
            <a:ext cx="11517630" cy="9093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74260" algn="l"/>
                <a:tab pos="6200140" algn="l"/>
                <a:tab pos="7968615" algn="l"/>
              </a:tabLst>
            </a:pPr>
            <a:r>
              <a:rPr dirty="0" u="none" sz="5800" spc="-5"/>
              <a:t>CONCLUSIO</a:t>
            </a:r>
            <a:r>
              <a:rPr dirty="0" u="none" sz="5800"/>
              <a:t>N	</a:t>
            </a:r>
            <a:r>
              <a:rPr dirty="0" u="none" sz="5800" spc="-5"/>
              <a:t>O</a:t>
            </a:r>
            <a:r>
              <a:rPr dirty="0" u="none" sz="5800"/>
              <a:t>F	</a:t>
            </a:r>
            <a:r>
              <a:rPr dirty="0" u="none" sz="5800" spc="-5"/>
              <a:t>TH</a:t>
            </a:r>
            <a:r>
              <a:rPr dirty="0" u="none" sz="5800"/>
              <a:t>E	</a:t>
            </a:r>
            <a:r>
              <a:rPr dirty="0" u="none" sz="5800" spc="-5"/>
              <a:t>ANALYSI</a:t>
            </a:r>
            <a:r>
              <a:rPr dirty="0" u="none" sz="5800"/>
              <a:t>S</a:t>
            </a:r>
            <a:endParaRPr sz="5800"/>
          </a:p>
        </p:txBody>
      </p:sp>
      <p:grpSp>
        <p:nvGrpSpPr>
          <p:cNvPr id="11" name="object 11"/>
          <p:cNvGrpSpPr/>
          <p:nvPr/>
        </p:nvGrpSpPr>
        <p:grpSpPr>
          <a:xfrm>
            <a:off x="1729413" y="3072952"/>
            <a:ext cx="114300" cy="1657350"/>
            <a:chOff x="1729413" y="3072952"/>
            <a:chExt cx="114300" cy="165735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413" y="3072952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413" y="4616002"/>
              <a:ext cx="114300" cy="11429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9413" y="5644702"/>
            <a:ext cx="114300" cy="1142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73813" y="2781474"/>
            <a:ext cx="15437485" cy="5652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8175" marR="233679">
              <a:lnSpc>
                <a:spcPct val="116399"/>
              </a:lnSpc>
              <a:spcBef>
                <a:spcPts val="100"/>
              </a:spcBef>
            </a:pPr>
            <a:r>
              <a:rPr dirty="0" sz="2900" spc="-20">
                <a:latin typeface="Trebuchet MS"/>
                <a:cs typeface="Trebuchet MS"/>
              </a:rPr>
              <a:t>The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65">
                <a:latin typeface="Trebuchet MS"/>
                <a:cs typeface="Trebuchet MS"/>
              </a:rPr>
              <a:t>marketing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100">
                <a:latin typeface="Trebuchet MS"/>
                <a:cs typeface="Trebuchet MS"/>
              </a:rPr>
              <a:t>team </a:t>
            </a:r>
            <a:r>
              <a:rPr dirty="0" sz="2900" spc="-15">
                <a:latin typeface="Trebuchet MS"/>
                <a:cs typeface="Trebuchet MS"/>
              </a:rPr>
              <a:t>should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85">
                <a:latin typeface="Trebuchet MS"/>
                <a:cs typeface="Trebuchet MS"/>
              </a:rPr>
              <a:t>leverage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105">
                <a:latin typeface="Trebuchet MS"/>
                <a:cs typeface="Trebuchet MS"/>
              </a:rPr>
              <a:t>the </a:t>
            </a:r>
            <a:r>
              <a:rPr dirty="0" sz="2900" spc="-50">
                <a:latin typeface="Trebuchet MS"/>
                <a:cs typeface="Trebuchet MS"/>
              </a:rPr>
              <a:t>analysis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50">
                <a:latin typeface="Trebuchet MS"/>
                <a:cs typeface="Trebuchet MS"/>
              </a:rPr>
              <a:t>findings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to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100">
                <a:latin typeface="Trebuchet MS"/>
                <a:cs typeface="Trebuchet MS"/>
              </a:rPr>
              <a:t>identify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65">
                <a:latin typeface="Trebuchet MS"/>
                <a:cs typeface="Trebuchet MS"/>
              </a:rPr>
              <a:t>reward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55">
                <a:latin typeface="Trebuchet MS"/>
                <a:cs typeface="Trebuchet MS"/>
              </a:rPr>
              <a:t>highly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loyal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-40">
                <a:latin typeface="Trebuchet MS"/>
                <a:cs typeface="Trebuchet MS"/>
              </a:rPr>
              <a:t>users, </a:t>
            </a:r>
            <a:r>
              <a:rPr dirty="0" sz="2900" spc="-55">
                <a:latin typeface="Trebuchet MS"/>
                <a:cs typeface="Trebuchet MS"/>
              </a:rPr>
              <a:t>reach </a:t>
            </a:r>
            <a:r>
              <a:rPr dirty="0" sz="2900" spc="-65">
                <a:latin typeface="Trebuchet MS"/>
                <a:cs typeface="Trebuchet MS"/>
              </a:rPr>
              <a:t>out </a:t>
            </a:r>
            <a:r>
              <a:rPr dirty="0" sz="2900" spc="-90">
                <a:latin typeface="Trebuchet MS"/>
                <a:cs typeface="Trebuchet MS"/>
              </a:rPr>
              <a:t>to </a:t>
            </a:r>
            <a:r>
              <a:rPr dirty="0" sz="2900" spc="-105">
                <a:latin typeface="Trebuchet MS"/>
                <a:cs typeface="Trebuchet MS"/>
              </a:rPr>
              <a:t>inactive </a:t>
            </a:r>
            <a:r>
              <a:rPr dirty="0" sz="2900" spc="-45">
                <a:latin typeface="Trebuchet MS"/>
                <a:cs typeface="Trebuchet MS"/>
              </a:rPr>
              <a:t>accounts </a:t>
            </a:r>
            <a:r>
              <a:rPr dirty="0" sz="2900" spc="-125">
                <a:latin typeface="Trebuchet MS"/>
                <a:cs typeface="Trebuchet MS"/>
              </a:rPr>
              <a:t>with </a:t>
            </a:r>
            <a:r>
              <a:rPr dirty="0" sz="2900" spc="-30">
                <a:latin typeface="Trebuchet MS"/>
                <a:cs typeface="Trebuchet MS"/>
              </a:rPr>
              <a:t>promotions </a:t>
            </a:r>
            <a:r>
              <a:rPr dirty="0" sz="2900" spc="-90">
                <a:latin typeface="Trebuchet MS"/>
                <a:cs typeface="Trebuchet MS"/>
              </a:rPr>
              <a:t>to </a:t>
            </a:r>
            <a:r>
              <a:rPr dirty="0" sz="2900" spc="-60">
                <a:latin typeface="Trebuchet MS"/>
                <a:cs typeface="Trebuchet MS"/>
              </a:rPr>
              <a:t>reengage </a:t>
            </a:r>
            <a:r>
              <a:rPr dirty="0" sz="2900" spc="-105">
                <a:latin typeface="Trebuchet MS"/>
                <a:cs typeface="Trebuchet MS"/>
              </a:rPr>
              <a:t>them, </a:t>
            </a:r>
            <a:r>
              <a:rPr dirty="0" sz="2900" spc="-35">
                <a:latin typeface="Trebuchet MS"/>
                <a:cs typeface="Trebuchet MS"/>
              </a:rPr>
              <a:t>and </a:t>
            </a:r>
            <a:r>
              <a:rPr dirty="0" sz="2900" spc="-105">
                <a:latin typeface="Trebuchet MS"/>
                <a:cs typeface="Trebuchet MS"/>
              </a:rPr>
              <a:t>capitalize </a:t>
            </a:r>
            <a:r>
              <a:rPr dirty="0" sz="2900" spc="10">
                <a:latin typeface="Trebuchet MS"/>
                <a:cs typeface="Trebuchet MS"/>
              </a:rPr>
              <a:t>on </a:t>
            </a:r>
            <a:r>
              <a:rPr dirty="0" sz="2900" spc="15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popular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hashtags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40">
                <a:latin typeface="Trebuchet MS"/>
                <a:cs typeface="Trebuchet MS"/>
              </a:rPr>
              <a:t>high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105">
                <a:latin typeface="Trebuchet MS"/>
                <a:cs typeface="Trebuchet MS"/>
              </a:rPr>
              <a:t>traffic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25">
                <a:latin typeface="Trebuchet MS"/>
                <a:cs typeface="Trebuchet MS"/>
              </a:rPr>
              <a:t>days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to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80">
                <a:latin typeface="Trebuchet MS"/>
                <a:cs typeface="Trebuchet MS"/>
              </a:rPr>
              <a:t>amplify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50">
                <a:latin typeface="Trebuchet MS"/>
                <a:cs typeface="Trebuchet MS"/>
              </a:rPr>
              <a:t>branding.</a:t>
            </a:r>
            <a:endParaRPr sz="2900">
              <a:latin typeface="Trebuchet MS"/>
              <a:cs typeface="Trebuchet MS"/>
            </a:endParaRPr>
          </a:p>
          <a:p>
            <a:pPr marL="638175" marR="378460">
              <a:lnSpc>
                <a:spcPct val="116399"/>
              </a:lnSpc>
            </a:pPr>
            <a:r>
              <a:rPr dirty="0" sz="2900" spc="-5">
                <a:latin typeface="Trebuchet MS"/>
                <a:cs typeface="Trebuchet MS"/>
              </a:rPr>
              <a:t>Monitoring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user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70">
                <a:latin typeface="Trebuchet MS"/>
                <a:cs typeface="Trebuchet MS"/>
              </a:rPr>
              <a:t>engagement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110">
                <a:latin typeface="Trebuchet MS"/>
                <a:cs typeface="Trebuchet MS"/>
              </a:rPr>
              <a:t>KPIs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95">
                <a:latin typeface="Trebuchet MS"/>
                <a:cs typeface="Trebuchet MS"/>
              </a:rPr>
              <a:t>like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posts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50">
                <a:latin typeface="Trebuchet MS"/>
                <a:cs typeface="Trebuchet MS"/>
              </a:rPr>
              <a:t>per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user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120">
                <a:latin typeface="Trebuchet MS"/>
                <a:cs typeface="Trebuchet MS"/>
              </a:rPr>
              <a:t>activity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levels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40">
                <a:latin typeface="Trebuchet MS"/>
                <a:cs typeface="Trebuchet MS"/>
              </a:rPr>
              <a:t>provides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40">
                <a:latin typeface="Trebuchet MS"/>
                <a:cs typeface="Trebuchet MS"/>
              </a:rPr>
              <a:t>Instagram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-125">
                <a:latin typeface="Trebuchet MS"/>
                <a:cs typeface="Trebuchet MS"/>
              </a:rPr>
              <a:t>with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a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55">
                <a:latin typeface="Trebuchet MS"/>
                <a:cs typeface="Trebuchet MS"/>
              </a:rPr>
              <a:t>measurable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metric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for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60">
                <a:latin typeface="Trebuchet MS"/>
                <a:cs typeface="Trebuchet MS"/>
              </a:rPr>
              <a:t>growth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15">
                <a:latin typeface="Trebuchet MS"/>
                <a:cs typeface="Trebuchet MS"/>
              </a:rPr>
              <a:t>success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120">
                <a:latin typeface="Trebuchet MS"/>
                <a:cs typeface="Trebuchet MS"/>
              </a:rPr>
              <a:t>that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15">
                <a:latin typeface="Trebuchet MS"/>
                <a:cs typeface="Trebuchet MS"/>
              </a:rPr>
              <a:t>should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65">
                <a:latin typeface="Trebuchet MS"/>
                <a:cs typeface="Trebuchet MS"/>
              </a:rPr>
              <a:t>continue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60">
                <a:latin typeface="Trebuchet MS"/>
                <a:cs typeface="Trebuchet MS"/>
              </a:rPr>
              <a:t>being</a:t>
            </a:r>
            <a:r>
              <a:rPr dirty="0" sz="2900" spc="-105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tracked.</a:t>
            </a:r>
            <a:endParaRPr sz="2900">
              <a:latin typeface="Trebuchet MS"/>
              <a:cs typeface="Trebuchet MS"/>
            </a:endParaRPr>
          </a:p>
          <a:p>
            <a:pPr marL="638175" marR="528320">
              <a:lnSpc>
                <a:spcPct val="116399"/>
              </a:lnSpc>
            </a:pPr>
            <a:r>
              <a:rPr dirty="0" sz="2900" spc="-75">
                <a:latin typeface="Trebuchet MS"/>
                <a:cs typeface="Trebuchet MS"/>
              </a:rPr>
              <a:t>Detecting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45">
                <a:latin typeface="Trebuchet MS"/>
                <a:cs typeface="Trebuchet MS"/>
              </a:rPr>
              <a:t>removing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70">
                <a:latin typeface="Trebuchet MS"/>
                <a:cs typeface="Trebuchet MS"/>
              </a:rPr>
              <a:t>bot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fake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45">
                <a:latin typeface="Trebuchet MS"/>
                <a:cs typeface="Trebuchet MS"/>
              </a:rPr>
              <a:t>accounts</a:t>
            </a:r>
            <a:r>
              <a:rPr dirty="0" sz="2900" spc="-95">
                <a:latin typeface="Trebuchet MS"/>
                <a:cs typeface="Trebuchet MS"/>
              </a:rPr>
              <a:t> </a:t>
            </a:r>
            <a:r>
              <a:rPr dirty="0" sz="2900" spc="-120">
                <a:latin typeface="Trebuchet MS"/>
                <a:cs typeface="Trebuchet MS"/>
              </a:rPr>
              <a:t>that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110">
                <a:latin typeface="Trebuchet MS"/>
                <a:cs typeface="Trebuchet MS"/>
              </a:rPr>
              <a:t>artificially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114">
                <a:latin typeface="Trebuchet MS"/>
                <a:cs typeface="Trebuchet MS"/>
              </a:rPr>
              <a:t>inflate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numbers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15">
                <a:latin typeface="Trebuchet MS"/>
                <a:cs typeface="Trebuchet MS"/>
              </a:rPr>
              <a:t>should</a:t>
            </a:r>
            <a:r>
              <a:rPr dirty="0" sz="2900" spc="-100">
                <a:latin typeface="Trebuchet MS"/>
                <a:cs typeface="Trebuchet MS"/>
              </a:rPr>
              <a:t> </a:t>
            </a:r>
            <a:r>
              <a:rPr dirty="0" sz="2900" spc="-70">
                <a:latin typeface="Trebuchet MS"/>
                <a:cs typeface="Trebuchet MS"/>
              </a:rPr>
              <a:t>be</a:t>
            </a:r>
            <a:r>
              <a:rPr dirty="0" sz="2900" spc="-95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a </a:t>
            </a:r>
            <a:r>
              <a:rPr dirty="0" sz="2900" spc="-860">
                <a:latin typeface="Trebuchet MS"/>
                <a:cs typeface="Trebuchet MS"/>
              </a:rPr>
              <a:t> </a:t>
            </a:r>
            <a:r>
              <a:rPr dirty="0" sz="2900" spc="-70">
                <a:latin typeface="Trebuchet MS"/>
                <a:cs typeface="Trebuchet MS"/>
              </a:rPr>
              <a:t>priority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to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85">
                <a:latin typeface="Trebuchet MS"/>
                <a:cs typeface="Trebuchet MS"/>
              </a:rPr>
              <a:t>maintain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75">
                <a:latin typeface="Trebuchet MS"/>
                <a:cs typeface="Trebuchet MS"/>
              </a:rPr>
              <a:t>a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quality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20">
                <a:latin typeface="Trebuchet MS"/>
                <a:cs typeface="Trebuchet MS"/>
              </a:rPr>
              <a:t>user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90">
                <a:latin typeface="Trebuchet MS"/>
                <a:cs typeface="Trebuchet MS"/>
              </a:rPr>
              <a:t>experience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35">
                <a:latin typeface="Trebuchet MS"/>
                <a:cs typeface="Trebuchet MS"/>
              </a:rPr>
              <a:t>and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80">
                <a:latin typeface="Trebuchet MS"/>
                <a:cs typeface="Trebuchet MS"/>
              </a:rPr>
              <a:t>satisfaction.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rebuchet MS"/>
              <a:cs typeface="Trebuchet MS"/>
            </a:endParaRPr>
          </a:p>
          <a:p>
            <a:pPr marL="12700" marR="5080">
              <a:lnSpc>
                <a:spcPct val="116399"/>
              </a:lnSpc>
              <a:spcBef>
                <a:spcPts val="5"/>
              </a:spcBef>
            </a:pPr>
            <a:r>
              <a:rPr dirty="0" sz="2900" spc="-35" b="1">
                <a:latin typeface="Arial"/>
                <a:cs typeface="Arial"/>
              </a:rPr>
              <a:t>In </a:t>
            </a:r>
            <a:r>
              <a:rPr dirty="0" sz="2900" spc="-110" b="1">
                <a:latin typeface="Arial"/>
                <a:cs typeface="Arial"/>
              </a:rPr>
              <a:t>summary, </a:t>
            </a:r>
            <a:r>
              <a:rPr dirty="0" sz="2900" spc="-45" b="1">
                <a:latin typeface="Arial"/>
                <a:cs typeface="Arial"/>
              </a:rPr>
              <a:t>the </a:t>
            </a:r>
            <a:r>
              <a:rPr dirty="0" sz="2900" spc="-155" b="1">
                <a:latin typeface="Arial"/>
                <a:cs typeface="Arial"/>
              </a:rPr>
              <a:t>analysis </a:t>
            </a:r>
            <a:r>
              <a:rPr dirty="0" sz="2900" spc="-110" b="1">
                <a:latin typeface="Arial"/>
                <a:cs typeface="Arial"/>
              </a:rPr>
              <a:t>provided specific, </a:t>
            </a:r>
            <a:r>
              <a:rPr dirty="0" sz="2900" spc="-55" b="1">
                <a:latin typeface="Arial"/>
                <a:cs typeface="Arial"/>
              </a:rPr>
              <a:t>data-driven </a:t>
            </a:r>
            <a:r>
              <a:rPr dirty="0" sz="2900" spc="-130" b="1">
                <a:latin typeface="Arial"/>
                <a:cs typeface="Arial"/>
              </a:rPr>
              <a:t>actions </a:t>
            </a:r>
            <a:r>
              <a:rPr dirty="0" sz="2900" spc="-50" b="1">
                <a:latin typeface="Arial"/>
                <a:cs typeface="Arial"/>
              </a:rPr>
              <a:t>related </a:t>
            </a:r>
            <a:r>
              <a:rPr dirty="0" sz="2900" spc="-40" b="1">
                <a:latin typeface="Arial"/>
                <a:cs typeface="Arial"/>
              </a:rPr>
              <a:t>to </a:t>
            </a:r>
            <a:r>
              <a:rPr dirty="0" sz="2900" spc="-65" b="1">
                <a:latin typeface="Arial"/>
                <a:cs typeface="Arial"/>
              </a:rPr>
              <a:t>marketing, </a:t>
            </a:r>
            <a:r>
              <a:rPr dirty="0" sz="2900" spc="-60" b="1">
                <a:latin typeface="Arial"/>
                <a:cs typeface="Arial"/>
              </a:rPr>
              <a:t> </a:t>
            </a:r>
            <a:r>
              <a:rPr dirty="0" sz="2900" spc="-114" b="1">
                <a:latin typeface="Arial"/>
                <a:cs typeface="Arial"/>
              </a:rPr>
              <a:t>engagement,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90" b="1">
                <a:latin typeface="Arial"/>
                <a:cs typeface="Arial"/>
              </a:rPr>
              <a:t>experience,</a:t>
            </a:r>
            <a:r>
              <a:rPr dirty="0" sz="2900" spc="-100" b="1">
                <a:latin typeface="Arial"/>
                <a:cs typeface="Arial"/>
              </a:rPr>
              <a:t> </a:t>
            </a:r>
            <a:r>
              <a:rPr dirty="0" sz="2900" spc="-125" b="1">
                <a:latin typeface="Arial"/>
                <a:cs typeface="Arial"/>
              </a:rPr>
              <a:t>and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110" b="1">
                <a:latin typeface="Arial"/>
                <a:cs typeface="Arial"/>
              </a:rPr>
              <a:t>growth</a:t>
            </a:r>
            <a:r>
              <a:rPr dirty="0" sz="2900" spc="-100" b="1">
                <a:latin typeface="Arial"/>
                <a:cs typeface="Arial"/>
              </a:rPr>
              <a:t> </a:t>
            </a:r>
            <a:r>
              <a:rPr dirty="0" sz="2900" spc="-10" b="1">
                <a:latin typeface="Arial"/>
                <a:cs typeface="Arial"/>
              </a:rPr>
              <a:t>that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100" b="1">
                <a:latin typeface="Arial"/>
                <a:cs typeface="Arial"/>
              </a:rPr>
              <a:t>Instagram's </a:t>
            </a:r>
            <a:r>
              <a:rPr dirty="0" sz="2900" spc="-114" b="1">
                <a:latin typeface="Arial"/>
                <a:cs typeface="Arial"/>
              </a:rPr>
              <a:t>teams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150" b="1">
                <a:latin typeface="Arial"/>
                <a:cs typeface="Arial"/>
              </a:rPr>
              <a:t>can</a:t>
            </a:r>
            <a:r>
              <a:rPr dirty="0" sz="2900" spc="-100" b="1">
                <a:latin typeface="Arial"/>
                <a:cs typeface="Arial"/>
              </a:rPr>
              <a:t> </a:t>
            </a:r>
            <a:r>
              <a:rPr dirty="0" sz="2900" spc="-75" b="1">
                <a:latin typeface="Arial"/>
                <a:cs typeface="Arial"/>
              </a:rPr>
              <a:t>implement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160" b="1">
                <a:latin typeface="Arial"/>
                <a:cs typeface="Arial"/>
              </a:rPr>
              <a:t>based</a:t>
            </a:r>
            <a:r>
              <a:rPr dirty="0" sz="2900" spc="-100" b="1">
                <a:latin typeface="Arial"/>
                <a:cs typeface="Arial"/>
              </a:rPr>
              <a:t> </a:t>
            </a:r>
            <a:r>
              <a:rPr dirty="0" sz="2900" spc="-155" b="1">
                <a:latin typeface="Arial"/>
                <a:cs typeface="Arial"/>
              </a:rPr>
              <a:t>on</a:t>
            </a:r>
            <a:r>
              <a:rPr dirty="0" sz="2900" spc="-105" b="1">
                <a:latin typeface="Arial"/>
                <a:cs typeface="Arial"/>
              </a:rPr>
              <a:t> </a:t>
            </a:r>
            <a:r>
              <a:rPr dirty="0" sz="2900" spc="-45" b="1">
                <a:latin typeface="Arial"/>
                <a:cs typeface="Arial"/>
              </a:rPr>
              <a:t>the</a:t>
            </a:r>
            <a:r>
              <a:rPr dirty="0" sz="2900" spc="-100" b="1">
                <a:latin typeface="Arial"/>
                <a:cs typeface="Arial"/>
              </a:rPr>
              <a:t> </a:t>
            </a:r>
            <a:r>
              <a:rPr dirty="0" sz="2900" spc="-135" b="1">
                <a:latin typeface="Arial"/>
                <a:cs typeface="Arial"/>
              </a:rPr>
              <a:t>user </a:t>
            </a:r>
            <a:r>
              <a:rPr dirty="0" sz="2900" spc="-795" b="1">
                <a:latin typeface="Arial"/>
                <a:cs typeface="Arial"/>
              </a:rPr>
              <a:t> </a:t>
            </a:r>
            <a:r>
              <a:rPr dirty="0" sz="2900" spc="-155" b="1">
                <a:latin typeface="Arial"/>
                <a:cs typeface="Arial"/>
              </a:rPr>
              <a:t>insights</a:t>
            </a:r>
            <a:r>
              <a:rPr dirty="0" sz="2900" spc="-110" b="1">
                <a:latin typeface="Arial"/>
                <a:cs typeface="Arial"/>
              </a:rPr>
              <a:t> </a:t>
            </a:r>
            <a:r>
              <a:rPr dirty="0" sz="2900" spc="-130" b="1">
                <a:latin typeface="Arial"/>
                <a:cs typeface="Arial"/>
              </a:rPr>
              <a:t>uncovered</a:t>
            </a:r>
            <a:r>
              <a:rPr dirty="0" sz="2900" spc="-110" b="1">
                <a:latin typeface="Arial"/>
                <a:cs typeface="Arial"/>
              </a:rPr>
              <a:t> </a:t>
            </a:r>
            <a:r>
              <a:rPr dirty="0" sz="2900" spc="-105" b="1">
                <a:latin typeface="Arial"/>
                <a:cs typeface="Arial"/>
              </a:rPr>
              <a:t>through</a:t>
            </a:r>
            <a:r>
              <a:rPr dirty="0" sz="2900" spc="-110" b="1">
                <a:latin typeface="Arial"/>
                <a:cs typeface="Arial"/>
              </a:rPr>
              <a:t> </a:t>
            </a:r>
            <a:r>
              <a:rPr dirty="0" sz="2900" spc="-210" b="1">
                <a:latin typeface="Arial"/>
                <a:cs typeface="Arial"/>
              </a:rPr>
              <a:t>SQL</a:t>
            </a:r>
            <a:r>
              <a:rPr dirty="0" sz="2900" spc="-110" b="1">
                <a:latin typeface="Arial"/>
                <a:cs typeface="Arial"/>
              </a:rPr>
              <a:t> </a:t>
            </a:r>
            <a:r>
              <a:rPr dirty="0" sz="2900" spc="-100" b="1">
                <a:latin typeface="Arial"/>
                <a:cs typeface="Arial"/>
              </a:rPr>
              <a:t>querying.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54050" y="187384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14848" y="7075072"/>
            <a:ext cx="3073151" cy="32119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81175" y="5706904"/>
            <a:ext cx="6906823" cy="4580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256019" cy="467841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23960" y="5534876"/>
            <a:ext cx="7258684" cy="0"/>
          </a:xfrm>
          <a:custGeom>
            <a:avLst/>
            <a:gdLst/>
            <a:ahLst/>
            <a:cxnLst/>
            <a:rect l="l" t="t" r="r" b="b"/>
            <a:pathLst>
              <a:path w="7258684" h="0">
                <a:moveTo>
                  <a:pt x="725814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"/>
            <a:ext cx="1781265" cy="34833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39817" y="4078871"/>
            <a:ext cx="962024" cy="9620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19740" y="3832284"/>
            <a:ext cx="6129655" cy="1381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8900" spc="-5"/>
              <a:t>THANK</a:t>
            </a:r>
            <a:r>
              <a:rPr dirty="0" u="none" sz="8900" spc="-95"/>
              <a:t> </a:t>
            </a:r>
            <a:r>
              <a:rPr dirty="0" u="none" sz="8900" spc="-5"/>
              <a:t>YOU</a:t>
            </a:r>
            <a:endParaRPr sz="8900"/>
          </a:p>
        </p:txBody>
      </p:sp>
      <p:sp>
        <p:nvSpPr>
          <p:cNvPr id="9" name="object 9"/>
          <p:cNvSpPr txBox="1"/>
          <p:nvPr/>
        </p:nvSpPr>
        <p:spPr>
          <a:xfrm>
            <a:off x="10466477" y="8035648"/>
            <a:ext cx="51574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95" b="1">
                <a:latin typeface="Arial"/>
                <a:cs typeface="Arial"/>
              </a:rPr>
              <a:t>PRESENTED</a:t>
            </a:r>
            <a:r>
              <a:rPr dirty="0" sz="3000" spc="-114" b="1">
                <a:latin typeface="Arial"/>
                <a:cs typeface="Arial"/>
              </a:rPr>
              <a:t> </a:t>
            </a:r>
            <a:r>
              <a:rPr dirty="0" sz="3000" spc="-130" b="1">
                <a:latin typeface="Arial"/>
                <a:cs typeface="Arial"/>
              </a:rPr>
              <a:t>BY:</a:t>
            </a:r>
            <a:r>
              <a:rPr dirty="0" sz="3000" spc="-114" b="1">
                <a:latin typeface="Arial"/>
                <a:cs typeface="Arial"/>
              </a:rPr>
              <a:t> </a:t>
            </a:r>
            <a:r>
              <a:rPr dirty="0" sz="3000" spc="-105" b="1">
                <a:latin typeface="Arial"/>
                <a:cs typeface="Arial"/>
              </a:rPr>
              <a:t>CIRIL</a:t>
            </a:r>
            <a:r>
              <a:rPr dirty="0" sz="3000" spc="-114" b="1">
                <a:latin typeface="Arial"/>
                <a:cs typeface="Arial"/>
              </a:rPr>
              <a:t> </a:t>
            </a:r>
            <a:r>
              <a:rPr dirty="0" sz="3000" spc="-135" b="1">
                <a:latin typeface="Arial"/>
                <a:cs typeface="Arial"/>
              </a:rPr>
              <a:t>SHAJU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3960" y="3704633"/>
            <a:ext cx="7258684" cy="0"/>
          </a:xfrm>
          <a:custGeom>
            <a:avLst/>
            <a:gdLst/>
            <a:ahLst/>
            <a:cxnLst/>
            <a:rect l="l" t="t" r="r" b="b"/>
            <a:pathLst>
              <a:path w="7258684" h="0">
                <a:moveTo>
                  <a:pt x="725814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75109" y="187384"/>
            <a:ext cx="714374" cy="742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32247" y="5365577"/>
            <a:ext cx="5855970" cy="4921885"/>
            <a:chOff x="12432247" y="5365577"/>
            <a:chExt cx="5855970" cy="4921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7718" y="5365577"/>
              <a:ext cx="5850281" cy="49214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2247" y="5899931"/>
              <a:ext cx="5855751" cy="438706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7364080" cy="52523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93804" y="2232860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337195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3804" y="835792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337195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65123" y="804137"/>
            <a:ext cx="33178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AGEND</a:t>
            </a:r>
            <a:r>
              <a:rPr dirty="0" u="none"/>
              <a:t>A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5141" y="1028700"/>
            <a:ext cx="962024" cy="9620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51757" y="2844376"/>
            <a:ext cx="6985000" cy="61017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3650" spc="-90" b="1">
                <a:latin typeface="Arial"/>
                <a:cs typeface="Arial"/>
              </a:rPr>
              <a:t>INTRODUCTION</a:t>
            </a:r>
            <a:endParaRPr sz="3650">
              <a:latin typeface="Arial"/>
              <a:cs typeface="Arial"/>
            </a:endParaRPr>
          </a:p>
          <a:p>
            <a:pPr algn="ctr" marL="932180" marR="924560">
              <a:lnSpc>
                <a:spcPts val="7420"/>
              </a:lnSpc>
              <a:spcBef>
                <a:spcPts val="735"/>
              </a:spcBef>
            </a:pPr>
            <a:r>
              <a:rPr dirty="0" sz="3650" spc="-350" b="1">
                <a:latin typeface="Arial"/>
                <a:cs typeface="Arial"/>
              </a:rPr>
              <a:t>P</a:t>
            </a:r>
            <a:r>
              <a:rPr dirty="0" sz="3650" spc="-370" b="1">
                <a:latin typeface="Arial"/>
                <a:cs typeface="Arial"/>
              </a:rPr>
              <a:t>R</a:t>
            </a:r>
            <a:r>
              <a:rPr dirty="0" sz="3650" spc="-110" b="1">
                <a:latin typeface="Arial"/>
                <a:cs typeface="Arial"/>
              </a:rPr>
              <a:t>O</a:t>
            </a:r>
            <a:r>
              <a:rPr dirty="0" sz="3650" spc="5" b="1">
                <a:latin typeface="Arial"/>
                <a:cs typeface="Arial"/>
              </a:rPr>
              <a:t>J</a:t>
            </a:r>
            <a:r>
              <a:rPr dirty="0" sz="3650" spc="-210" b="1">
                <a:latin typeface="Arial"/>
                <a:cs typeface="Arial"/>
              </a:rPr>
              <a:t>E</a:t>
            </a: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-120" b="1">
                <a:latin typeface="Arial"/>
                <a:cs typeface="Arial"/>
              </a:rPr>
              <a:t>T</a:t>
            </a:r>
            <a:r>
              <a:rPr dirty="0" sz="3650" spc="-135" b="1">
                <a:latin typeface="Arial"/>
                <a:cs typeface="Arial"/>
              </a:rPr>
              <a:t> </a:t>
            </a:r>
            <a:r>
              <a:rPr dirty="0" sz="3650" spc="-120" b="1">
                <a:latin typeface="Arial"/>
                <a:cs typeface="Arial"/>
              </a:rPr>
              <a:t>D</a:t>
            </a:r>
            <a:r>
              <a:rPr dirty="0" sz="3650" spc="-210" b="1">
                <a:latin typeface="Arial"/>
                <a:cs typeface="Arial"/>
              </a:rPr>
              <a:t>E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-370" b="1">
                <a:latin typeface="Arial"/>
                <a:cs typeface="Arial"/>
              </a:rPr>
              <a:t>R</a:t>
            </a: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350" b="1">
                <a:latin typeface="Arial"/>
                <a:cs typeface="Arial"/>
              </a:rPr>
              <a:t>P</a:t>
            </a:r>
            <a:r>
              <a:rPr dirty="0" sz="3650" spc="-125" b="1">
                <a:latin typeface="Arial"/>
                <a:cs typeface="Arial"/>
              </a:rPr>
              <a:t>T</a:t>
            </a: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110" b="1">
                <a:latin typeface="Arial"/>
                <a:cs typeface="Arial"/>
              </a:rPr>
              <a:t>O</a:t>
            </a:r>
            <a:r>
              <a:rPr dirty="0" sz="3650" spc="-20" b="1">
                <a:latin typeface="Arial"/>
                <a:cs typeface="Arial"/>
              </a:rPr>
              <a:t>N  </a:t>
            </a:r>
            <a:r>
              <a:rPr dirty="0" sz="3650" spc="-215" b="1">
                <a:latin typeface="Arial"/>
                <a:cs typeface="Arial"/>
              </a:rPr>
              <a:t>APPROACH</a:t>
            </a: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89"/>
              </a:spcBef>
            </a:pPr>
            <a:r>
              <a:rPr dirty="0" sz="3650" spc="-125" b="1">
                <a:latin typeface="Arial"/>
                <a:cs typeface="Arial"/>
              </a:rPr>
              <a:t>T</a:t>
            </a:r>
            <a:r>
              <a:rPr dirty="0" sz="3650" spc="-210" b="1">
                <a:latin typeface="Arial"/>
                <a:cs typeface="Arial"/>
              </a:rPr>
              <a:t>E</a:t>
            </a: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30" b="1">
                <a:latin typeface="Arial"/>
                <a:cs typeface="Arial"/>
              </a:rPr>
              <a:t>H</a:t>
            </a:r>
            <a:r>
              <a:rPr dirty="0" sz="3650" spc="330" b="1">
                <a:latin typeface="Arial"/>
                <a:cs typeface="Arial"/>
              </a:rPr>
              <a:t>-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-125" b="1">
                <a:latin typeface="Arial"/>
                <a:cs typeface="Arial"/>
              </a:rPr>
              <a:t>T</a:t>
            </a:r>
            <a:r>
              <a:rPr dirty="0" sz="3650" spc="-235" b="1">
                <a:latin typeface="Arial"/>
                <a:cs typeface="Arial"/>
              </a:rPr>
              <a:t>A</a:t>
            </a: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35" b="1">
                <a:latin typeface="Arial"/>
                <a:cs typeface="Arial"/>
              </a:rPr>
              <a:t>K</a:t>
            </a:r>
            <a:r>
              <a:rPr dirty="0" sz="3650" spc="-135" b="1">
                <a:latin typeface="Arial"/>
                <a:cs typeface="Arial"/>
              </a:rPr>
              <a:t> </a:t>
            </a:r>
            <a:r>
              <a:rPr dirty="0" sz="3650" spc="-170" b="1">
                <a:latin typeface="Arial"/>
                <a:cs typeface="Arial"/>
              </a:rPr>
              <a:t>U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-210" b="1">
                <a:latin typeface="Arial"/>
                <a:cs typeface="Arial"/>
              </a:rPr>
              <a:t>E</a:t>
            </a:r>
            <a:r>
              <a:rPr dirty="0" sz="3650" spc="-114" b="1">
                <a:latin typeface="Arial"/>
                <a:cs typeface="Arial"/>
              </a:rPr>
              <a:t>D</a:t>
            </a:r>
            <a:endParaRPr sz="3650">
              <a:latin typeface="Arial"/>
              <a:cs typeface="Arial"/>
            </a:endParaRPr>
          </a:p>
          <a:p>
            <a:pPr algn="ctr" marL="2449195" marR="2441575">
              <a:lnSpc>
                <a:spcPct val="169900"/>
              </a:lnSpc>
            </a:pP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40" b="1">
                <a:latin typeface="Arial"/>
                <a:cs typeface="Arial"/>
              </a:rPr>
              <a:t>N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100" b="1">
                <a:latin typeface="Arial"/>
                <a:cs typeface="Arial"/>
              </a:rPr>
              <a:t>G</a:t>
            </a:r>
            <a:r>
              <a:rPr dirty="0" sz="3650" spc="30" b="1">
                <a:latin typeface="Arial"/>
                <a:cs typeface="Arial"/>
              </a:rPr>
              <a:t>H</a:t>
            </a:r>
            <a:r>
              <a:rPr dirty="0" sz="3650" spc="-125" b="1">
                <a:latin typeface="Arial"/>
                <a:cs typeface="Arial"/>
              </a:rPr>
              <a:t>T</a:t>
            </a:r>
            <a:r>
              <a:rPr dirty="0" sz="3650" spc="-245" b="1">
                <a:latin typeface="Arial"/>
                <a:cs typeface="Arial"/>
              </a:rPr>
              <a:t>S  </a:t>
            </a:r>
            <a:r>
              <a:rPr dirty="0" sz="3650" spc="-270" b="1">
                <a:latin typeface="Arial"/>
                <a:cs typeface="Arial"/>
              </a:rPr>
              <a:t>RESULT</a:t>
            </a: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-110" b="1">
                <a:latin typeface="Arial"/>
                <a:cs typeface="Arial"/>
              </a:rPr>
              <a:t>O</a:t>
            </a:r>
            <a:r>
              <a:rPr dirty="0" sz="3650" spc="-40" b="1">
                <a:latin typeface="Arial"/>
                <a:cs typeface="Arial"/>
              </a:rPr>
              <a:t>N</a:t>
            </a:r>
            <a:r>
              <a:rPr dirty="0" sz="3650" spc="-80" b="1">
                <a:latin typeface="Arial"/>
                <a:cs typeface="Arial"/>
              </a:rPr>
              <a:t>C</a:t>
            </a:r>
            <a:r>
              <a:rPr dirty="0" sz="3650" spc="-335" b="1">
                <a:latin typeface="Arial"/>
                <a:cs typeface="Arial"/>
              </a:rPr>
              <a:t>L</a:t>
            </a:r>
            <a:r>
              <a:rPr dirty="0" sz="3650" spc="-170" b="1">
                <a:latin typeface="Arial"/>
                <a:cs typeface="Arial"/>
              </a:rPr>
              <a:t>U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110" b="1">
                <a:latin typeface="Arial"/>
                <a:cs typeface="Arial"/>
              </a:rPr>
              <a:t>O</a:t>
            </a:r>
            <a:r>
              <a:rPr dirty="0" sz="3650" spc="-35" b="1">
                <a:latin typeface="Arial"/>
                <a:cs typeface="Arial"/>
              </a:rPr>
              <a:t>N</a:t>
            </a:r>
            <a:r>
              <a:rPr dirty="0" sz="3650" spc="-135" b="1">
                <a:latin typeface="Arial"/>
                <a:cs typeface="Arial"/>
              </a:rPr>
              <a:t> </a:t>
            </a:r>
            <a:r>
              <a:rPr dirty="0" sz="3650" spc="-110" b="1">
                <a:latin typeface="Arial"/>
                <a:cs typeface="Arial"/>
              </a:rPr>
              <a:t>O</a:t>
            </a:r>
            <a:r>
              <a:rPr dirty="0" sz="3650" spc="-20" b="1">
                <a:latin typeface="Arial"/>
                <a:cs typeface="Arial"/>
              </a:rPr>
              <a:t>F</a:t>
            </a:r>
            <a:r>
              <a:rPr dirty="0" sz="3650" spc="-135" b="1">
                <a:latin typeface="Arial"/>
                <a:cs typeface="Arial"/>
              </a:rPr>
              <a:t> </a:t>
            </a:r>
            <a:r>
              <a:rPr dirty="0" sz="3650" spc="-125" b="1">
                <a:latin typeface="Arial"/>
                <a:cs typeface="Arial"/>
              </a:rPr>
              <a:t>T</a:t>
            </a:r>
            <a:r>
              <a:rPr dirty="0" sz="3650" spc="30" b="1">
                <a:latin typeface="Arial"/>
                <a:cs typeface="Arial"/>
              </a:rPr>
              <a:t>H</a:t>
            </a:r>
            <a:r>
              <a:rPr dirty="0" sz="3650" spc="-204" b="1">
                <a:latin typeface="Arial"/>
                <a:cs typeface="Arial"/>
              </a:rPr>
              <a:t>E</a:t>
            </a:r>
            <a:r>
              <a:rPr dirty="0" sz="3650" spc="-135" b="1">
                <a:latin typeface="Arial"/>
                <a:cs typeface="Arial"/>
              </a:rPr>
              <a:t> </a:t>
            </a:r>
            <a:r>
              <a:rPr dirty="0" sz="3650" spc="-235" b="1">
                <a:latin typeface="Arial"/>
                <a:cs typeface="Arial"/>
              </a:rPr>
              <a:t>A</a:t>
            </a:r>
            <a:r>
              <a:rPr dirty="0" sz="3650" spc="-40" b="1">
                <a:latin typeface="Arial"/>
                <a:cs typeface="Arial"/>
              </a:rPr>
              <a:t>N</a:t>
            </a:r>
            <a:r>
              <a:rPr dirty="0" sz="3650" spc="-235" b="1">
                <a:latin typeface="Arial"/>
                <a:cs typeface="Arial"/>
              </a:rPr>
              <a:t>A</a:t>
            </a:r>
            <a:r>
              <a:rPr dirty="0" sz="3650" spc="-335" b="1">
                <a:latin typeface="Arial"/>
                <a:cs typeface="Arial"/>
              </a:rPr>
              <a:t>L</a:t>
            </a:r>
            <a:r>
              <a:rPr dirty="0" sz="3650" spc="-80" b="1">
                <a:latin typeface="Arial"/>
                <a:cs typeface="Arial"/>
              </a:rPr>
              <a:t>Y</a:t>
            </a:r>
            <a:r>
              <a:rPr dirty="0" sz="3650" spc="-405" b="1">
                <a:latin typeface="Arial"/>
                <a:cs typeface="Arial"/>
              </a:rPr>
              <a:t>S</a:t>
            </a:r>
            <a:r>
              <a:rPr dirty="0" sz="3650" spc="85" b="1">
                <a:latin typeface="Arial"/>
                <a:cs typeface="Arial"/>
              </a:rPr>
              <a:t>I</a:t>
            </a:r>
            <a:r>
              <a:rPr dirty="0" sz="3650" spc="-400" b="1">
                <a:latin typeface="Arial"/>
                <a:cs typeface="Arial"/>
              </a:rPr>
              <a:t>S</a:t>
            </a:r>
            <a:endParaRPr sz="36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36254" y="312794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70888" y="5463102"/>
            <a:ext cx="6017260" cy="4824095"/>
            <a:chOff x="12270888" y="5463102"/>
            <a:chExt cx="6017260" cy="4824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4134" y="5463102"/>
              <a:ext cx="5453864" cy="48238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70888" y="7423964"/>
              <a:ext cx="6017110" cy="286303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1"/>
            <a:ext cx="14770100" cy="4451985"/>
            <a:chOff x="0" y="1"/>
            <a:chExt cx="14770100" cy="44519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"/>
              <a:ext cx="6581372" cy="44519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96716" y="1710064"/>
              <a:ext cx="10659110" cy="0"/>
            </a:xfrm>
            <a:custGeom>
              <a:avLst/>
              <a:gdLst/>
              <a:ahLst/>
              <a:cxnLst/>
              <a:rect l="l" t="t" r="r" b="b"/>
              <a:pathLst>
                <a:path w="10659110" h="0">
                  <a:moveTo>
                    <a:pt x="10658615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96716" y="439184"/>
              <a:ext cx="10659110" cy="0"/>
            </a:xfrm>
            <a:custGeom>
              <a:avLst/>
              <a:gdLst/>
              <a:ahLst/>
              <a:cxnLst/>
              <a:rect l="l" t="t" r="r" b="b"/>
              <a:pathLst>
                <a:path w="10659110" h="0">
                  <a:moveTo>
                    <a:pt x="10658615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900" y="3280921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900" y="3785746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3900" y="4290571"/>
              <a:ext cx="104775" cy="10477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67722" y="2998188"/>
            <a:ext cx="15062200" cy="4568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86535">
              <a:lnSpc>
                <a:spcPct val="116199"/>
              </a:lnSpc>
              <a:spcBef>
                <a:spcPts val="95"/>
              </a:spcBef>
            </a:pPr>
            <a:r>
              <a:rPr dirty="0" sz="2850" spc="-30">
                <a:latin typeface="Arial MT"/>
                <a:cs typeface="Arial MT"/>
              </a:rPr>
              <a:t>We 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80">
                <a:latin typeface="Arial MT"/>
                <a:cs typeface="Arial MT"/>
              </a:rPr>
              <a:t>analyze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40">
                <a:latin typeface="Arial MT"/>
                <a:cs typeface="Arial MT"/>
              </a:rPr>
              <a:t>Instagram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50">
                <a:latin typeface="Arial MT"/>
                <a:cs typeface="Arial MT"/>
              </a:rPr>
              <a:t>user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40">
                <a:latin typeface="Arial MT"/>
                <a:cs typeface="Arial MT"/>
              </a:rPr>
              <a:t>data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30">
                <a:latin typeface="Arial MT"/>
                <a:cs typeface="Arial MT"/>
              </a:rPr>
              <a:t>uncover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-45">
                <a:latin typeface="Arial MT"/>
                <a:cs typeface="Arial MT"/>
              </a:rPr>
              <a:t>insights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35">
                <a:latin typeface="Arial MT"/>
                <a:cs typeface="Arial MT"/>
              </a:rPr>
              <a:t>that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55">
                <a:latin typeface="Arial MT"/>
                <a:cs typeface="Arial MT"/>
              </a:rPr>
              <a:t>inform</a:t>
            </a:r>
            <a:r>
              <a:rPr dirty="0" sz="2850" spc="-25">
                <a:latin typeface="Arial MT"/>
                <a:cs typeface="Arial MT"/>
              </a:rPr>
              <a:t> </a:t>
            </a:r>
            <a:r>
              <a:rPr dirty="0" sz="2850" spc="25">
                <a:latin typeface="Arial MT"/>
                <a:cs typeface="Arial MT"/>
              </a:rPr>
              <a:t>product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45">
                <a:latin typeface="Arial MT"/>
                <a:cs typeface="Arial MT"/>
              </a:rPr>
              <a:t>decisions. </a:t>
            </a:r>
            <a:r>
              <a:rPr dirty="0" sz="2850" spc="-775">
                <a:latin typeface="Arial MT"/>
                <a:cs typeface="Arial MT"/>
              </a:rPr>
              <a:t> </a:t>
            </a:r>
            <a:r>
              <a:rPr dirty="0" sz="2850" spc="-100">
                <a:latin typeface="Arial MT"/>
                <a:cs typeface="Arial MT"/>
              </a:rPr>
              <a:t>Using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114">
                <a:latin typeface="Arial MT"/>
                <a:cs typeface="Arial MT"/>
              </a:rPr>
              <a:t>SQL,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5">
                <a:latin typeface="Arial MT"/>
                <a:cs typeface="Arial MT"/>
              </a:rPr>
              <a:t>we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query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>
                <a:latin typeface="Arial MT"/>
                <a:cs typeface="Arial MT"/>
              </a:rPr>
              <a:t>the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85">
                <a:latin typeface="Arial MT"/>
                <a:cs typeface="Arial MT"/>
              </a:rPr>
              <a:t>database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70">
                <a:latin typeface="Arial MT"/>
                <a:cs typeface="Arial MT"/>
              </a:rPr>
              <a:t>answer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50">
                <a:latin typeface="Arial MT"/>
                <a:cs typeface="Arial MT"/>
              </a:rPr>
              <a:t>questions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about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50">
                <a:latin typeface="Arial MT"/>
                <a:cs typeface="Arial MT"/>
              </a:rPr>
              <a:t>user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behaviour.</a:t>
            </a:r>
            <a:endParaRPr sz="2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850" spc="15">
                <a:latin typeface="Arial MT"/>
                <a:cs typeface="Arial MT"/>
              </a:rPr>
              <a:t>Our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85">
                <a:latin typeface="Arial MT"/>
                <a:cs typeface="Arial MT"/>
              </a:rPr>
              <a:t>analysis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5">
                <a:latin typeface="Arial MT"/>
                <a:cs typeface="Arial MT"/>
              </a:rPr>
              <a:t>extract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patterns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60">
                <a:latin typeface="Arial MT"/>
                <a:cs typeface="Arial MT"/>
              </a:rPr>
              <a:t>and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trends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75">
                <a:latin typeface="Arial MT"/>
                <a:cs typeface="Arial MT"/>
              </a:rPr>
              <a:t>from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>
                <a:latin typeface="Arial MT"/>
                <a:cs typeface="Arial MT"/>
              </a:rPr>
              <a:t>the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5">
                <a:latin typeface="Arial MT"/>
                <a:cs typeface="Arial MT"/>
              </a:rPr>
              <a:t>data.</a:t>
            </a:r>
            <a:endParaRPr sz="2850">
              <a:latin typeface="Arial MT"/>
              <a:cs typeface="Arial MT"/>
            </a:endParaRPr>
          </a:p>
          <a:p>
            <a:pPr marL="12700" marR="12065">
              <a:lnSpc>
                <a:spcPct val="116199"/>
              </a:lnSpc>
              <a:tabLst>
                <a:tab pos="816610" algn="l"/>
                <a:tab pos="2200275" algn="l"/>
                <a:tab pos="2924810" algn="l"/>
                <a:tab pos="3510279" algn="l"/>
                <a:tab pos="5280660" algn="l"/>
                <a:tab pos="5767070" algn="l"/>
                <a:tab pos="6149975" algn="l"/>
                <a:tab pos="7337425" algn="l"/>
                <a:tab pos="7856855" algn="l"/>
                <a:tab pos="8561070" algn="l"/>
                <a:tab pos="10328910" algn="l"/>
                <a:tab pos="11436350" algn="l"/>
                <a:tab pos="11859895" algn="l"/>
                <a:tab pos="12583795" algn="l"/>
                <a:tab pos="14502130" algn="l"/>
              </a:tabLst>
            </a:pPr>
            <a:r>
              <a:rPr dirty="0" sz="2850" spc="-55">
                <a:latin typeface="Arial MT"/>
                <a:cs typeface="Arial MT"/>
              </a:rPr>
              <a:t>The</a:t>
            </a:r>
            <a:r>
              <a:rPr dirty="0" sz="2850" spc="-55">
                <a:latin typeface="Arial MT"/>
                <a:cs typeface="Arial MT"/>
              </a:rPr>
              <a:t>	</a:t>
            </a:r>
            <a:r>
              <a:rPr dirty="0" sz="2850" spc="-45">
                <a:latin typeface="Arial MT"/>
                <a:cs typeface="Arial MT"/>
              </a:rPr>
              <a:t>insights</a:t>
            </a:r>
            <a:r>
              <a:rPr dirty="0" sz="2850" spc="-45">
                <a:latin typeface="Arial MT"/>
                <a:cs typeface="Arial MT"/>
              </a:rPr>
              <a:t>	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40">
                <a:latin typeface="Arial MT"/>
                <a:cs typeface="Arial MT"/>
              </a:rPr>
              <a:t>	</a:t>
            </a:r>
            <a:r>
              <a:rPr dirty="0" sz="2850" spc="-70">
                <a:latin typeface="Arial MT"/>
                <a:cs typeface="Arial MT"/>
              </a:rPr>
              <a:t>be</a:t>
            </a:r>
            <a:r>
              <a:rPr dirty="0" sz="2850" spc="-70">
                <a:latin typeface="Arial MT"/>
                <a:cs typeface="Arial MT"/>
              </a:rPr>
              <a:t>	</a:t>
            </a:r>
            <a:r>
              <a:rPr dirty="0" sz="2850" spc="-35">
                <a:latin typeface="Arial MT"/>
                <a:cs typeface="Arial MT"/>
              </a:rPr>
              <a:t>presented</a:t>
            </a:r>
            <a:r>
              <a:rPr dirty="0" sz="2850" spc="-35">
                <a:latin typeface="Arial MT"/>
                <a:cs typeface="Arial MT"/>
              </a:rPr>
              <a:t>	</a:t>
            </a:r>
            <a:r>
              <a:rPr dirty="0" sz="2850" spc="15">
                <a:latin typeface="Arial MT"/>
                <a:cs typeface="Arial MT"/>
              </a:rPr>
              <a:t>in</a:t>
            </a:r>
            <a:r>
              <a:rPr dirty="0" sz="2850" spc="15">
                <a:latin typeface="Arial MT"/>
                <a:cs typeface="Arial MT"/>
              </a:rPr>
              <a:t>	</a:t>
            </a:r>
            <a:r>
              <a:rPr dirty="0" sz="2850" spc="-150">
                <a:latin typeface="Arial MT"/>
                <a:cs typeface="Arial MT"/>
              </a:rPr>
              <a:t>a</a:t>
            </a:r>
            <a:r>
              <a:rPr dirty="0" sz="2850" spc="-150">
                <a:latin typeface="Arial MT"/>
                <a:cs typeface="Arial MT"/>
              </a:rPr>
              <a:t>	</a:t>
            </a:r>
            <a:r>
              <a:rPr dirty="0" sz="2850" spc="50">
                <a:latin typeface="Arial MT"/>
                <a:cs typeface="Arial MT"/>
              </a:rPr>
              <a:t>report</a:t>
            </a:r>
            <a:r>
              <a:rPr dirty="0" sz="2850" spc="50">
                <a:latin typeface="Arial MT"/>
                <a:cs typeface="Arial MT"/>
              </a:rPr>
              <a:t>	</a:t>
            </a:r>
            <a:r>
              <a:rPr dirty="0" sz="2850" spc="65">
                <a:latin typeface="Arial MT"/>
                <a:cs typeface="Arial MT"/>
              </a:rPr>
              <a:t>to</a:t>
            </a:r>
            <a:r>
              <a:rPr dirty="0" sz="2850" spc="65">
                <a:latin typeface="Arial MT"/>
                <a:cs typeface="Arial MT"/>
              </a:rPr>
              <a:t>	</a:t>
            </a:r>
            <a:r>
              <a:rPr dirty="0" sz="2850">
                <a:latin typeface="Arial MT"/>
                <a:cs typeface="Arial MT"/>
              </a:rPr>
              <a:t>the</a:t>
            </a:r>
            <a:r>
              <a:rPr dirty="0" sz="2850">
                <a:latin typeface="Arial MT"/>
                <a:cs typeface="Arial MT"/>
              </a:rPr>
              <a:t>	</a:t>
            </a:r>
            <a:r>
              <a:rPr dirty="0" sz="2850" spc="-45">
                <a:latin typeface="Arial MT"/>
                <a:cs typeface="Arial MT"/>
              </a:rPr>
              <a:t>Instagra</a:t>
            </a:r>
            <a:r>
              <a:rPr dirty="0" sz="2850" spc="5">
                <a:latin typeface="Arial MT"/>
                <a:cs typeface="Arial MT"/>
              </a:rPr>
              <a:t>m</a:t>
            </a:r>
            <a:r>
              <a:rPr dirty="0" sz="2850" spc="5">
                <a:latin typeface="Arial MT"/>
                <a:cs typeface="Arial MT"/>
              </a:rPr>
              <a:t>	</a:t>
            </a:r>
            <a:r>
              <a:rPr dirty="0" sz="2850">
                <a:latin typeface="Arial MT"/>
                <a:cs typeface="Arial MT"/>
              </a:rPr>
              <a:t>team.</a:t>
            </a:r>
            <a:r>
              <a:rPr dirty="0" sz="2850">
                <a:latin typeface="Arial MT"/>
                <a:cs typeface="Arial MT"/>
              </a:rPr>
              <a:t>	</a:t>
            </a:r>
            <a:r>
              <a:rPr dirty="0" sz="2850" spc="85">
                <a:latin typeface="Arial MT"/>
                <a:cs typeface="Arial MT"/>
              </a:rPr>
              <a:t>It</a:t>
            </a:r>
            <a:r>
              <a:rPr dirty="0" sz="2850" spc="85">
                <a:latin typeface="Arial MT"/>
                <a:cs typeface="Arial MT"/>
              </a:rPr>
              <a:t>	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40">
                <a:latin typeface="Arial MT"/>
                <a:cs typeface="Arial MT"/>
              </a:rPr>
              <a:t>	</a:t>
            </a:r>
            <a:r>
              <a:rPr dirty="0" sz="2850" spc="-50">
                <a:latin typeface="Arial MT"/>
                <a:cs typeface="Arial MT"/>
              </a:rPr>
              <a:t>summarize</a:t>
            </a:r>
            <a:r>
              <a:rPr dirty="0" sz="2850" spc="-50">
                <a:latin typeface="Arial MT"/>
                <a:cs typeface="Arial MT"/>
              </a:rPr>
              <a:t>	</a:t>
            </a:r>
            <a:r>
              <a:rPr dirty="0" sz="2850" spc="35">
                <a:latin typeface="Arial MT"/>
                <a:cs typeface="Arial MT"/>
              </a:rPr>
              <a:t>our  </a:t>
            </a:r>
            <a:r>
              <a:rPr dirty="0" sz="2850" spc="-10">
                <a:latin typeface="Arial MT"/>
                <a:cs typeface="Arial MT"/>
              </a:rPr>
              <a:t>methodology,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50">
                <a:latin typeface="Arial MT"/>
                <a:cs typeface="Arial MT"/>
              </a:rPr>
              <a:t>key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findings,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60">
                <a:latin typeface="Arial MT"/>
                <a:cs typeface="Arial MT"/>
              </a:rPr>
              <a:t>and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20">
                <a:latin typeface="Arial MT"/>
                <a:cs typeface="Arial MT"/>
              </a:rPr>
              <a:t>recommendations.</a:t>
            </a:r>
            <a:endParaRPr sz="2850">
              <a:latin typeface="Arial MT"/>
              <a:cs typeface="Arial MT"/>
            </a:endParaRPr>
          </a:p>
          <a:p>
            <a:pPr marL="12700" marR="9525">
              <a:lnSpc>
                <a:spcPct val="116199"/>
              </a:lnSpc>
              <a:spcBef>
                <a:spcPts val="5"/>
              </a:spcBef>
            </a:pPr>
            <a:r>
              <a:rPr dirty="0" sz="2850" spc="-55">
                <a:latin typeface="Arial MT"/>
                <a:cs typeface="Arial MT"/>
              </a:rPr>
              <a:t>The</a:t>
            </a:r>
            <a:r>
              <a:rPr dirty="0" sz="2850" spc="-50">
                <a:latin typeface="Arial MT"/>
                <a:cs typeface="Arial MT"/>
              </a:rPr>
              <a:t> </a:t>
            </a:r>
            <a:r>
              <a:rPr dirty="0" sz="2850" spc="-60">
                <a:latin typeface="Arial MT"/>
                <a:cs typeface="Arial MT"/>
              </a:rPr>
              <a:t>goal</a:t>
            </a:r>
            <a:r>
              <a:rPr dirty="0" sz="2850" spc="-55">
                <a:latin typeface="Arial MT"/>
                <a:cs typeface="Arial MT"/>
              </a:rPr>
              <a:t> </a:t>
            </a:r>
            <a:r>
              <a:rPr dirty="0" sz="2850" spc="-80">
                <a:latin typeface="Arial MT"/>
                <a:cs typeface="Arial MT"/>
              </a:rPr>
              <a:t>is</a:t>
            </a:r>
            <a:r>
              <a:rPr dirty="0" sz="2850" spc="-75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 </a:t>
            </a:r>
            <a:r>
              <a:rPr dirty="0" sz="2850" spc="-70">
                <a:latin typeface="Arial MT"/>
                <a:cs typeface="Arial MT"/>
              </a:rPr>
              <a:t>leverage</a:t>
            </a:r>
            <a:r>
              <a:rPr dirty="0" sz="2850" spc="-65">
                <a:latin typeface="Arial MT"/>
                <a:cs typeface="Arial MT"/>
              </a:rPr>
              <a:t> </a:t>
            </a:r>
            <a:r>
              <a:rPr dirty="0" sz="2850" spc="-180">
                <a:latin typeface="Arial MT"/>
                <a:cs typeface="Arial MT"/>
              </a:rPr>
              <a:t>SQL</a:t>
            </a:r>
            <a:r>
              <a:rPr dirty="0" sz="2850" spc="-175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 </a:t>
            </a:r>
            <a:r>
              <a:rPr dirty="0" sz="2850" spc="25">
                <a:latin typeface="Arial MT"/>
                <a:cs typeface="Arial MT"/>
              </a:rPr>
              <a:t>transform </a:t>
            </a:r>
            <a:r>
              <a:rPr dirty="0" sz="2850" spc="-25">
                <a:latin typeface="Arial MT"/>
                <a:cs typeface="Arial MT"/>
              </a:rPr>
              <a:t>Instagram's </a:t>
            </a:r>
            <a:r>
              <a:rPr dirty="0" sz="2850" spc="-20">
                <a:latin typeface="Arial MT"/>
                <a:cs typeface="Arial MT"/>
              </a:rPr>
              <a:t>raw </a:t>
            </a:r>
            <a:r>
              <a:rPr dirty="0" sz="2850" spc="-40">
                <a:latin typeface="Arial MT"/>
                <a:cs typeface="Arial MT"/>
              </a:rPr>
              <a:t>data </a:t>
            </a:r>
            <a:r>
              <a:rPr dirty="0" sz="2850" spc="40">
                <a:latin typeface="Arial MT"/>
                <a:cs typeface="Arial MT"/>
              </a:rPr>
              <a:t>into </a:t>
            </a:r>
            <a:r>
              <a:rPr dirty="0" sz="2850" spc="-25">
                <a:latin typeface="Arial MT"/>
                <a:cs typeface="Arial MT"/>
              </a:rPr>
              <a:t>actionable insights. </a:t>
            </a:r>
            <a:r>
              <a:rPr dirty="0" sz="2850" spc="-100">
                <a:latin typeface="Arial MT"/>
                <a:cs typeface="Arial MT"/>
              </a:rPr>
              <a:t>These </a:t>
            </a:r>
            <a:r>
              <a:rPr dirty="0" sz="2850" spc="-780">
                <a:latin typeface="Arial MT"/>
                <a:cs typeface="Arial MT"/>
              </a:rPr>
              <a:t> </a:t>
            </a:r>
            <a:r>
              <a:rPr dirty="0" sz="2850">
                <a:latin typeface="Arial MT"/>
                <a:cs typeface="Arial MT"/>
              </a:rPr>
              <a:t>data-driven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45">
                <a:latin typeface="Arial MT"/>
                <a:cs typeface="Arial MT"/>
              </a:rPr>
              <a:t>insights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40">
                <a:latin typeface="Arial MT"/>
                <a:cs typeface="Arial MT"/>
              </a:rPr>
              <a:t>will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0">
                <a:latin typeface="Arial MT"/>
                <a:cs typeface="Arial MT"/>
              </a:rPr>
              <a:t>assist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>
                <a:latin typeface="Arial MT"/>
                <a:cs typeface="Arial MT"/>
              </a:rPr>
              <a:t>the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25">
                <a:latin typeface="Arial MT"/>
                <a:cs typeface="Arial MT"/>
              </a:rPr>
              <a:t>product</a:t>
            </a:r>
            <a:r>
              <a:rPr dirty="0" sz="2850" spc="-35">
                <a:latin typeface="Arial MT"/>
                <a:cs typeface="Arial MT"/>
              </a:rPr>
              <a:t> team </a:t>
            </a:r>
            <a:r>
              <a:rPr dirty="0" sz="2850" spc="15">
                <a:latin typeface="Arial MT"/>
                <a:cs typeface="Arial MT"/>
              </a:rPr>
              <a:t>in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60">
                <a:latin typeface="Arial MT"/>
                <a:cs typeface="Arial MT"/>
              </a:rPr>
              <a:t>enhancing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>
                <a:latin typeface="Arial MT"/>
                <a:cs typeface="Arial MT"/>
              </a:rPr>
              <a:t>the</a:t>
            </a:r>
            <a:r>
              <a:rPr dirty="0" sz="2850" spc="-30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app.</a:t>
            </a:r>
            <a:endParaRPr sz="2850">
              <a:latin typeface="Arial MT"/>
              <a:cs typeface="Arial MT"/>
            </a:endParaRPr>
          </a:p>
          <a:p>
            <a:pPr marL="12700" marR="5080">
              <a:lnSpc>
                <a:spcPct val="116199"/>
              </a:lnSpc>
            </a:pPr>
            <a:r>
              <a:rPr dirty="0" sz="2850" spc="-40">
                <a:latin typeface="Arial MT"/>
                <a:cs typeface="Arial MT"/>
              </a:rPr>
              <a:t>Let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65">
                <a:latin typeface="Arial MT"/>
                <a:cs typeface="Arial MT"/>
              </a:rPr>
              <a:t>me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20">
                <a:latin typeface="Arial MT"/>
                <a:cs typeface="Arial MT"/>
              </a:rPr>
              <a:t>know</a:t>
            </a:r>
            <a:r>
              <a:rPr dirty="0" sz="2850" spc="270">
                <a:latin typeface="Arial MT"/>
                <a:cs typeface="Arial MT"/>
              </a:rPr>
              <a:t> </a:t>
            </a:r>
            <a:r>
              <a:rPr dirty="0" sz="2850" spc="100">
                <a:latin typeface="Arial MT"/>
                <a:cs typeface="Arial MT"/>
              </a:rPr>
              <a:t>if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35">
                <a:latin typeface="Arial MT"/>
                <a:cs typeface="Arial MT"/>
              </a:rPr>
              <a:t>you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75">
                <a:latin typeface="Arial MT"/>
                <a:cs typeface="Arial MT"/>
              </a:rPr>
              <a:t>need</a:t>
            </a:r>
            <a:r>
              <a:rPr dirty="0" sz="2850" spc="270">
                <a:latin typeface="Arial MT"/>
                <a:cs typeface="Arial MT"/>
              </a:rPr>
              <a:t> </a:t>
            </a:r>
            <a:r>
              <a:rPr dirty="0" sz="2850" spc="-65">
                <a:latin typeface="Arial MT"/>
                <a:cs typeface="Arial MT"/>
              </a:rPr>
              <a:t>me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75">
                <a:latin typeface="Arial MT"/>
                <a:cs typeface="Arial MT"/>
              </a:rPr>
              <a:t>expand</a:t>
            </a:r>
            <a:r>
              <a:rPr dirty="0" sz="2850" spc="270">
                <a:latin typeface="Arial MT"/>
                <a:cs typeface="Arial MT"/>
              </a:rPr>
              <a:t> </a:t>
            </a:r>
            <a:r>
              <a:rPr dirty="0" sz="2850" spc="70">
                <a:latin typeface="Arial MT"/>
                <a:cs typeface="Arial MT"/>
              </a:rPr>
              <a:t>or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25">
                <a:latin typeface="Arial MT"/>
                <a:cs typeface="Arial MT"/>
              </a:rPr>
              <a:t>clarify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80">
                <a:latin typeface="Arial MT"/>
                <a:cs typeface="Arial MT"/>
              </a:rPr>
              <a:t>any</a:t>
            </a:r>
            <a:r>
              <a:rPr dirty="0" sz="2850" spc="270">
                <a:latin typeface="Arial MT"/>
                <a:cs typeface="Arial MT"/>
              </a:rPr>
              <a:t> </a:t>
            </a:r>
            <a:r>
              <a:rPr dirty="0" sz="2850" spc="40">
                <a:latin typeface="Arial MT"/>
                <a:cs typeface="Arial MT"/>
              </a:rPr>
              <a:t>part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70">
                <a:latin typeface="Arial MT"/>
                <a:cs typeface="Arial MT"/>
              </a:rPr>
              <a:t>of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-5">
                <a:latin typeface="Arial MT"/>
                <a:cs typeface="Arial MT"/>
              </a:rPr>
              <a:t>this</a:t>
            </a:r>
            <a:r>
              <a:rPr dirty="0" sz="2850" spc="270">
                <a:latin typeface="Arial MT"/>
                <a:cs typeface="Arial MT"/>
              </a:rPr>
              <a:t> </a:t>
            </a:r>
            <a:r>
              <a:rPr dirty="0" sz="2850" spc="-70">
                <a:latin typeface="Arial MT"/>
                <a:cs typeface="Arial MT"/>
              </a:rPr>
              <a:t>condensed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5">
                <a:latin typeface="Arial MT"/>
                <a:cs typeface="Arial MT"/>
              </a:rPr>
              <a:t>description.</a:t>
            </a:r>
            <a:r>
              <a:rPr dirty="0" sz="2850" spc="265">
                <a:latin typeface="Arial MT"/>
                <a:cs typeface="Arial MT"/>
              </a:rPr>
              <a:t> </a:t>
            </a:r>
            <a:r>
              <a:rPr dirty="0" sz="2850" spc="110">
                <a:latin typeface="Arial MT"/>
                <a:cs typeface="Arial MT"/>
              </a:rPr>
              <a:t>I'm </a:t>
            </a:r>
            <a:r>
              <a:rPr dirty="0" sz="2850" spc="-775">
                <a:latin typeface="Arial MT"/>
                <a:cs typeface="Arial MT"/>
              </a:rPr>
              <a:t> </a:t>
            </a:r>
            <a:r>
              <a:rPr dirty="0" sz="2850" spc="-50">
                <a:latin typeface="Arial MT"/>
                <a:cs typeface="Arial MT"/>
              </a:rPr>
              <a:t>happy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65">
                <a:latin typeface="Arial MT"/>
                <a:cs typeface="Arial MT"/>
              </a:rPr>
              <a:t>to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10">
                <a:latin typeface="Arial MT"/>
                <a:cs typeface="Arial MT"/>
              </a:rPr>
              <a:t>provide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5">
                <a:latin typeface="Arial MT"/>
                <a:cs typeface="Arial MT"/>
              </a:rPr>
              <a:t>more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30">
                <a:latin typeface="Arial MT"/>
                <a:cs typeface="Arial MT"/>
              </a:rPr>
              <a:t>details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40">
                <a:latin typeface="Arial MT"/>
                <a:cs typeface="Arial MT"/>
              </a:rPr>
              <a:t>where</a:t>
            </a:r>
            <a:r>
              <a:rPr dirty="0" sz="2850" spc="-35">
                <a:latin typeface="Arial MT"/>
                <a:cs typeface="Arial MT"/>
              </a:rPr>
              <a:t> </a:t>
            </a:r>
            <a:r>
              <a:rPr dirty="0" sz="2850" spc="-45">
                <a:latin typeface="Arial MT"/>
                <a:cs typeface="Arial MT"/>
              </a:rPr>
              <a:t>needed.</a:t>
            </a:r>
            <a:endParaRPr sz="28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900" y="4795396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900" y="5805046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3900" y="6814696"/>
            <a:ext cx="104775" cy="10477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199052" y="568747"/>
            <a:ext cx="1045019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pc="-5"/>
              <a:t>PROJECT</a:t>
            </a:r>
            <a:r>
              <a:rPr dirty="0" u="none" spc="-95"/>
              <a:t> </a:t>
            </a:r>
            <a:r>
              <a:rPr dirty="0" u="none" spc="-5"/>
              <a:t>DESCRIPTION</a:t>
            </a: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86458" y="666077"/>
            <a:ext cx="962024" cy="9620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13668" y="258309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405" y="6638030"/>
            <a:ext cx="4476750" cy="3649345"/>
            <a:chOff x="13811405" y="6638030"/>
            <a:chExt cx="4476750" cy="364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1405" y="6638030"/>
              <a:ext cx="4476594" cy="36489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6230" y="8544414"/>
              <a:ext cx="3821769" cy="174258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581372" cy="44519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777583" y="532548"/>
            <a:ext cx="4667885" cy="0"/>
          </a:xfrm>
          <a:custGeom>
            <a:avLst/>
            <a:gdLst/>
            <a:ahLst/>
            <a:cxnLst/>
            <a:rect l="l" t="t" r="r" b="b"/>
            <a:pathLst>
              <a:path w="4667884" h="0">
                <a:moveTo>
                  <a:pt x="4667311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32051" y="529431"/>
            <a:ext cx="4423410" cy="11252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/>
              <a:t>APPROACH</a:t>
            </a:r>
          </a:p>
        </p:txBody>
      </p:sp>
      <p:sp>
        <p:nvSpPr>
          <p:cNvPr id="8" name="object 8"/>
          <p:cNvSpPr/>
          <p:nvPr/>
        </p:nvSpPr>
        <p:spPr>
          <a:xfrm>
            <a:off x="6775721" y="1644387"/>
            <a:ext cx="4534535" cy="14604"/>
          </a:xfrm>
          <a:custGeom>
            <a:avLst/>
            <a:gdLst/>
            <a:ahLst/>
            <a:cxnLst/>
            <a:rect l="l" t="t" r="r" b="b"/>
            <a:pathLst>
              <a:path w="4534534" h="14605">
                <a:moveTo>
                  <a:pt x="4534015" y="0"/>
                </a:moveTo>
                <a:lnTo>
                  <a:pt x="0" y="1429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2003" y="651786"/>
            <a:ext cx="962024" cy="962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3218896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4114246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70682" y="2242542"/>
            <a:ext cx="16104869" cy="612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9405">
              <a:lnSpc>
                <a:spcPct val="100000"/>
              </a:lnSpc>
              <a:spcBef>
                <a:spcPts val="100"/>
              </a:spcBef>
            </a:pPr>
            <a:r>
              <a:rPr dirty="0" sz="2800" spc="-110" b="1">
                <a:latin typeface="Arial"/>
                <a:cs typeface="Arial"/>
              </a:rPr>
              <a:t>The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75" b="1">
                <a:latin typeface="Arial"/>
                <a:cs typeface="Arial"/>
              </a:rPr>
              <a:t>project</a:t>
            </a:r>
            <a:r>
              <a:rPr dirty="0" sz="2800" spc="-100" b="1">
                <a:latin typeface="Arial"/>
                <a:cs typeface="Arial"/>
              </a:rPr>
              <a:t> </a:t>
            </a:r>
            <a:r>
              <a:rPr dirty="0" sz="2800" spc="-204" b="1">
                <a:latin typeface="Arial"/>
                <a:cs typeface="Arial"/>
              </a:rPr>
              <a:t>was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100" b="1">
                <a:latin typeface="Arial"/>
                <a:cs typeface="Arial"/>
              </a:rPr>
              <a:t>executed </a:t>
            </a:r>
            <a:r>
              <a:rPr dirty="0" sz="2800" spc="-90" b="1">
                <a:latin typeface="Arial"/>
                <a:cs typeface="Arial"/>
              </a:rPr>
              <a:t>in</a:t>
            </a:r>
            <a:r>
              <a:rPr dirty="0" sz="2800" spc="-100" b="1">
                <a:latin typeface="Arial"/>
                <a:cs typeface="Arial"/>
              </a:rPr>
              <a:t> </a:t>
            </a:r>
            <a:r>
              <a:rPr dirty="0" sz="2800" spc="-110" b="1">
                <a:latin typeface="Arial"/>
                <a:cs typeface="Arial"/>
              </a:rPr>
              <a:t>a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120" b="1">
                <a:latin typeface="Arial"/>
                <a:cs typeface="Arial"/>
              </a:rPr>
              <a:t>systematic</a:t>
            </a:r>
            <a:r>
              <a:rPr dirty="0" sz="2800" spc="-100" b="1">
                <a:latin typeface="Arial"/>
                <a:cs typeface="Arial"/>
              </a:rPr>
              <a:t> </a:t>
            </a:r>
            <a:r>
              <a:rPr dirty="0" sz="2800" spc="-95" b="1">
                <a:latin typeface="Arial"/>
                <a:cs typeface="Arial"/>
              </a:rPr>
              <a:t>manner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110" b="1">
                <a:latin typeface="Arial"/>
                <a:cs typeface="Arial"/>
              </a:rPr>
              <a:t>following</a:t>
            </a:r>
            <a:r>
              <a:rPr dirty="0" sz="2800" spc="-100" b="1">
                <a:latin typeface="Arial"/>
                <a:cs typeface="Arial"/>
              </a:rPr>
              <a:t> standard </a:t>
            </a:r>
            <a:r>
              <a:rPr dirty="0" sz="2800" spc="-60" b="1">
                <a:latin typeface="Arial"/>
                <a:cs typeface="Arial"/>
              </a:rPr>
              <a:t>data</a:t>
            </a:r>
            <a:r>
              <a:rPr dirty="0" sz="2800" spc="-105" b="1">
                <a:latin typeface="Arial"/>
                <a:cs typeface="Arial"/>
              </a:rPr>
              <a:t> </a:t>
            </a:r>
            <a:r>
              <a:rPr dirty="0" sz="2800" spc="-150" b="1">
                <a:latin typeface="Arial"/>
                <a:cs typeface="Arial"/>
              </a:rPr>
              <a:t>analysis</a:t>
            </a:r>
            <a:r>
              <a:rPr dirty="0" sz="2800" spc="-100" b="1">
                <a:latin typeface="Arial"/>
                <a:cs typeface="Arial"/>
              </a:rPr>
              <a:t> </a:t>
            </a:r>
            <a:r>
              <a:rPr dirty="0" sz="2800" spc="-105" b="1">
                <a:latin typeface="Arial"/>
                <a:cs typeface="Arial"/>
              </a:rPr>
              <a:t>protocols:</a:t>
            </a:r>
            <a:endParaRPr sz="2800">
              <a:latin typeface="Arial"/>
              <a:cs typeface="Arial"/>
            </a:endParaRPr>
          </a:p>
          <a:p>
            <a:pPr marL="12700" marR="8255">
              <a:lnSpc>
                <a:spcPct val="115199"/>
              </a:lnSpc>
              <a:spcBef>
                <a:spcPts val="2335"/>
              </a:spcBef>
            </a:pPr>
            <a:r>
              <a:rPr dirty="0" sz="2550" spc="25">
                <a:latin typeface="Arial MT"/>
                <a:cs typeface="Arial MT"/>
              </a:rPr>
              <a:t>First,</a:t>
            </a:r>
            <a:r>
              <a:rPr dirty="0" sz="2550" spc="8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provided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Instagram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75">
                <a:latin typeface="Arial MT"/>
                <a:cs typeface="Arial MT"/>
              </a:rPr>
              <a:t>database</a:t>
            </a:r>
            <a:r>
              <a:rPr dirty="0" sz="2550" spc="80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tables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25">
                <a:latin typeface="Arial MT"/>
                <a:cs typeface="Arial MT"/>
              </a:rPr>
              <a:t>imported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35">
                <a:latin typeface="Arial MT"/>
                <a:cs typeface="Arial MT"/>
              </a:rPr>
              <a:t>into</a:t>
            </a:r>
            <a:r>
              <a:rPr dirty="0" sz="2550" spc="80">
                <a:latin typeface="Arial MT"/>
                <a:cs typeface="Arial MT"/>
              </a:rPr>
              <a:t> </a:t>
            </a:r>
            <a:r>
              <a:rPr dirty="0" sz="2550" spc="-90">
                <a:latin typeface="Arial MT"/>
                <a:cs typeface="Arial MT"/>
              </a:rPr>
              <a:t>MySQL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5">
                <a:latin typeface="Arial MT"/>
                <a:cs typeface="Arial MT"/>
              </a:rPr>
              <a:t>Workbench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90">
                <a:latin typeface="Arial MT"/>
                <a:cs typeface="Arial MT"/>
              </a:rPr>
              <a:t>for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manipulation</a:t>
            </a:r>
            <a:r>
              <a:rPr dirty="0" sz="2550" spc="85">
                <a:latin typeface="Arial MT"/>
                <a:cs typeface="Arial MT"/>
              </a:rPr>
              <a:t> </a:t>
            </a:r>
            <a:r>
              <a:rPr dirty="0" sz="2550" spc="-65">
                <a:latin typeface="Arial MT"/>
                <a:cs typeface="Arial MT"/>
              </a:rPr>
              <a:t>using</a:t>
            </a:r>
            <a:r>
              <a:rPr dirty="0" sz="2550" spc="80">
                <a:latin typeface="Arial MT"/>
                <a:cs typeface="Arial MT"/>
              </a:rPr>
              <a:t> </a:t>
            </a:r>
            <a:r>
              <a:rPr dirty="0" sz="2550" spc="-160">
                <a:latin typeface="Arial MT"/>
                <a:cs typeface="Arial MT"/>
              </a:rPr>
              <a:t>SQL </a:t>
            </a:r>
            <a:r>
              <a:rPr dirty="0" sz="2550" spc="-690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queries.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The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85">
                <a:latin typeface="Arial MT"/>
                <a:cs typeface="Arial MT"/>
              </a:rPr>
              <a:t>schema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relationships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between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tables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inspected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determine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75">
                <a:latin typeface="Arial MT"/>
                <a:cs typeface="Arial MT"/>
              </a:rPr>
              <a:t>analysis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30">
                <a:latin typeface="Arial MT"/>
                <a:cs typeface="Arial MT"/>
              </a:rPr>
              <a:t>strategies.</a:t>
            </a:r>
            <a:endParaRPr sz="2550">
              <a:latin typeface="Arial MT"/>
              <a:cs typeface="Arial MT"/>
            </a:endParaRPr>
          </a:p>
          <a:p>
            <a:pPr marL="12700" marR="8890">
              <a:lnSpc>
                <a:spcPct val="115199"/>
              </a:lnSpc>
            </a:pPr>
            <a:r>
              <a:rPr dirty="0" sz="2550" spc="-20">
                <a:latin typeface="Arial MT"/>
                <a:cs typeface="Arial MT"/>
              </a:rPr>
              <a:t>Next,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135">
                <a:latin typeface="Arial MT"/>
                <a:cs typeface="Arial MT"/>
              </a:rPr>
              <a:t>a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detailed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30">
                <a:latin typeface="Arial MT"/>
                <a:cs typeface="Arial MT"/>
              </a:rPr>
              <a:t>examination</a:t>
            </a:r>
            <a:r>
              <a:rPr dirty="0" sz="2550" spc="190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of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85">
                <a:latin typeface="Arial MT"/>
                <a:cs typeface="Arial MT"/>
              </a:rPr>
              <a:t>business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questions</a:t>
            </a:r>
            <a:r>
              <a:rPr dirty="0" sz="2550" spc="190">
                <a:latin typeface="Arial MT"/>
                <a:cs typeface="Arial MT"/>
              </a:rPr>
              <a:t> </a:t>
            </a:r>
            <a:r>
              <a:rPr dirty="0" sz="2550" spc="-130">
                <a:latin typeface="Arial MT"/>
                <a:cs typeface="Arial MT"/>
              </a:rPr>
              <a:t>was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conducted.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160">
                <a:latin typeface="Arial MT"/>
                <a:cs typeface="Arial MT"/>
              </a:rPr>
              <a:t>SQL</a:t>
            </a:r>
            <a:r>
              <a:rPr dirty="0" sz="2550" spc="190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queries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30">
                <a:latin typeface="Arial MT"/>
                <a:cs typeface="Arial MT"/>
              </a:rPr>
              <a:t>planned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30">
                <a:latin typeface="Arial MT"/>
                <a:cs typeface="Arial MT"/>
              </a:rPr>
              <a:t>out</a:t>
            </a:r>
            <a:r>
              <a:rPr dirty="0" sz="2550" spc="190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18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extract </a:t>
            </a:r>
            <a:r>
              <a:rPr dirty="0" sz="2550" spc="-69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10">
                <a:latin typeface="Arial MT"/>
                <a:cs typeface="Arial MT"/>
              </a:rPr>
              <a:t>required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data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fields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25">
                <a:latin typeface="Arial MT"/>
                <a:cs typeface="Arial MT"/>
              </a:rPr>
              <a:t>calculations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obtain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5">
                <a:latin typeface="Arial MT"/>
                <a:cs typeface="Arial MT"/>
              </a:rPr>
              <a:t>answers.</a:t>
            </a:r>
            <a:endParaRPr sz="2550">
              <a:latin typeface="Arial MT"/>
              <a:cs typeface="Arial MT"/>
            </a:endParaRPr>
          </a:p>
          <a:p>
            <a:pPr marL="60960" marR="1899920" indent="-48895">
              <a:lnSpc>
                <a:spcPct val="115199"/>
              </a:lnSpc>
            </a:pPr>
            <a:r>
              <a:rPr dirty="0" sz="2550" spc="-45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queries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35">
                <a:latin typeface="Arial MT"/>
                <a:cs typeface="Arial MT"/>
              </a:rPr>
              <a:t>written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15">
                <a:latin typeface="Arial MT"/>
                <a:cs typeface="Arial MT"/>
              </a:rPr>
              <a:t>in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90">
                <a:latin typeface="Arial MT"/>
                <a:cs typeface="Arial MT"/>
              </a:rPr>
              <a:t>MySQL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35">
                <a:latin typeface="Arial MT"/>
                <a:cs typeface="Arial MT"/>
              </a:rPr>
              <a:t>pull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relevant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user</a:t>
            </a:r>
            <a:r>
              <a:rPr dirty="0" sz="2550" spc="-25">
                <a:latin typeface="Arial MT"/>
                <a:cs typeface="Arial MT"/>
              </a:rPr>
              <a:t> statistics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metrics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70">
                <a:latin typeface="Arial MT"/>
                <a:cs typeface="Arial MT"/>
              </a:rPr>
              <a:t>from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database. </a:t>
            </a:r>
            <a:r>
              <a:rPr dirty="0" sz="2550" spc="-690">
                <a:latin typeface="Arial MT"/>
                <a:cs typeface="Arial MT"/>
              </a:rPr>
              <a:t> </a:t>
            </a:r>
            <a:r>
              <a:rPr dirty="0" sz="2550" spc="-70">
                <a:latin typeface="Arial MT"/>
                <a:cs typeface="Arial MT"/>
              </a:rPr>
              <a:t>Extensive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testing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10">
                <a:latin typeface="Arial MT"/>
                <a:cs typeface="Arial MT"/>
              </a:rPr>
              <a:t>optimization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130">
                <a:latin typeface="Arial MT"/>
                <a:cs typeface="Arial MT"/>
              </a:rPr>
              <a:t>was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undertaken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5">
                <a:latin typeface="Arial MT"/>
                <a:cs typeface="Arial MT"/>
              </a:rPr>
              <a:t>ensure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25">
                <a:latin typeface="Arial MT"/>
                <a:cs typeface="Arial MT"/>
              </a:rPr>
              <a:t>efficient,</a:t>
            </a:r>
            <a:r>
              <a:rPr dirty="0" sz="2550" spc="-30">
                <a:latin typeface="Arial MT"/>
                <a:cs typeface="Arial MT"/>
              </a:rPr>
              <a:t> accurate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query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execution.</a:t>
            </a:r>
            <a:endParaRPr sz="2550">
              <a:latin typeface="Arial MT"/>
              <a:cs typeface="Arial MT"/>
            </a:endParaRPr>
          </a:p>
          <a:p>
            <a:pPr marL="12700" marR="5080">
              <a:lnSpc>
                <a:spcPct val="115199"/>
              </a:lnSpc>
            </a:pPr>
            <a:r>
              <a:rPr dirty="0" sz="2550" spc="-70">
                <a:latin typeface="Arial MT"/>
                <a:cs typeface="Arial MT"/>
              </a:rPr>
              <a:t>Once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160">
                <a:latin typeface="Arial MT"/>
                <a:cs typeface="Arial MT"/>
              </a:rPr>
              <a:t>SQL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queries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finalized,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they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25">
                <a:latin typeface="Arial MT"/>
                <a:cs typeface="Arial MT"/>
              </a:rPr>
              <a:t>validated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 spc="-30">
                <a:latin typeface="Arial MT"/>
                <a:cs typeface="Arial MT"/>
              </a:rPr>
              <a:t>by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verifying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35">
                <a:latin typeface="Arial MT"/>
                <a:cs typeface="Arial MT"/>
              </a:rPr>
              <a:t>output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results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155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summary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statistics. </a:t>
            </a:r>
            <a:r>
              <a:rPr dirty="0" sz="2550" spc="-69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This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ensured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20">
                <a:latin typeface="Arial MT"/>
                <a:cs typeface="Arial MT"/>
              </a:rPr>
              <a:t>integrity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of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extracted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35">
                <a:latin typeface="Arial MT"/>
                <a:cs typeface="Arial MT"/>
              </a:rPr>
              <a:t>data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90">
                <a:latin typeface="Arial MT"/>
                <a:cs typeface="Arial MT"/>
              </a:rPr>
              <a:t>for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55">
                <a:latin typeface="Arial MT"/>
                <a:cs typeface="Arial MT"/>
              </a:rPr>
              <a:t>analysis.</a:t>
            </a:r>
            <a:endParaRPr sz="2550">
              <a:latin typeface="Arial MT"/>
              <a:cs typeface="Arial MT"/>
            </a:endParaRPr>
          </a:p>
          <a:p>
            <a:pPr marL="12700" marR="6350">
              <a:lnSpc>
                <a:spcPct val="115199"/>
              </a:lnSpc>
            </a:pPr>
            <a:r>
              <a:rPr dirty="0" sz="2550" spc="-45">
                <a:latin typeface="Arial MT"/>
                <a:cs typeface="Arial MT"/>
              </a:rPr>
              <a:t>The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query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results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300">
                <a:latin typeface="Arial MT"/>
                <a:cs typeface="Arial MT"/>
              </a:rPr>
              <a:t> </a:t>
            </a:r>
            <a:r>
              <a:rPr dirty="0" sz="2550" spc="-60">
                <a:latin typeface="Arial MT"/>
                <a:cs typeface="Arial MT"/>
              </a:rPr>
              <a:t>analyzed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65">
                <a:latin typeface="Arial MT"/>
                <a:cs typeface="Arial MT"/>
              </a:rPr>
              <a:t>using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75">
                <a:latin typeface="Arial MT"/>
                <a:cs typeface="Arial MT"/>
              </a:rPr>
              <a:t>an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objective,</a:t>
            </a:r>
            <a:r>
              <a:rPr dirty="0" sz="2550" spc="30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data-driven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approach.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Trends,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15">
                <a:latin typeface="Arial MT"/>
                <a:cs typeface="Arial MT"/>
              </a:rPr>
              <a:t>outliers,</a:t>
            </a:r>
            <a:r>
              <a:rPr dirty="0" sz="2550" spc="300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patterns</a:t>
            </a:r>
            <a:r>
              <a:rPr dirty="0" sz="2550" spc="29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 </a:t>
            </a:r>
            <a:r>
              <a:rPr dirty="0" sz="2550" spc="-695">
                <a:latin typeface="Arial MT"/>
                <a:cs typeface="Arial MT"/>
              </a:rPr>
              <a:t> </a:t>
            </a:r>
            <a:r>
              <a:rPr dirty="0" sz="2550" spc="15">
                <a:latin typeface="Arial MT"/>
                <a:cs typeface="Arial MT"/>
              </a:rPr>
              <a:t>identified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15">
                <a:latin typeface="Arial MT"/>
                <a:cs typeface="Arial MT"/>
              </a:rPr>
              <a:t>in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user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metrics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60">
                <a:latin typeface="Arial MT"/>
                <a:cs typeface="Arial MT"/>
              </a:rPr>
              <a:t>to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develop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meaningful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analytical</a:t>
            </a:r>
            <a:r>
              <a:rPr dirty="0" sz="2550" spc="-30">
                <a:latin typeface="Arial MT"/>
                <a:cs typeface="Arial MT"/>
              </a:rPr>
              <a:t> conclusions.</a:t>
            </a:r>
            <a:endParaRPr sz="2550">
              <a:latin typeface="Arial MT"/>
              <a:cs typeface="Arial MT"/>
            </a:endParaRPr>
          </a:p>
          <a:p>
            <a:pPr marL="12700" marR="8255">
              <a:lnSpc>
                <a:spcPct val="115199"/>
              </a:lnSpc>
            </a:pPr>
            <a:r>
              <a:rPr dirty="0" sz="2550">
                <a:latin typeface="Arial MT"/>
                <a:cs typeface="Arial MT"/>
              </a:rPr>
              <a:t>Finally,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45">
                <a:latin typeface="Arial MT"/>
                <a:cs typeface="Arial MT"/>
              </a:rPr>
              <a:t>key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technical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details,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methodology,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75">
                <a:latin typeface="Arial MT"/>
                <a:cs typeface="Arial MT"/>
              </a:rPr>
              <a:t>analysis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15">
                <a:latin typeface="Arial MT"/>
                <a:cs typeface="Arial MT"/>
              </a:rPr>
              <a:t>findings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were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25">
                <a:latin typeface="Arial MT"/>
                <a:cs typeface="Arial MT"/>
              </a:rPr>
              <a:t>consolidated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35">
                <a:latin typeface="Arial MT"/>
                <a:cs typeface="Arial MT"/>
              </a:rPr>
              <a:t>into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135">
                <a:latin typeface="Arial MT"/>
                <a:cs typeface="Arial MT"/>
              </a:rPr>
              <a:t>a</a:t>
            </a:r>
            <a:r>
              <a:rPr dirty="0" sz="2550" spc="160">
                <a:latin typeface="Arial MT"/>
                <a:cs typeface="Arial MT"/>
              </a:rPr>
              <a:t> </a:t>
            </a:r>
            <a:r>
              <a:rPr dirty="0" sz="2550" spc="-5">
                <a:latin typeface="Arial MT"/>
                <a:cs typeface="Arial MT"/>
              </a:rPr>
              <a:t>presentation.</a:t>
            </a:r>
            <a:r>
              <a:rPr dirty="0" sz="2550" spc="16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This </a:t>
            </a:r>
            <a:r>
              <a:rPr dirty="0" sz="2550" spc="-69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summarized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the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analytical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-60">
                <a:latin typeface="Arial MT"/>
                <a:cs typeface="Arial MT"/>
              </a:rPr>
              <a:t>process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50">
                <a:latin typeface="Arial MT"/>
                <a:cs typeface="Arial MT"/>
              </a:rPr>
              <a:t>and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10">
                <a:latin typeface="Arial MT"/>
                <a:cs typeface="Arial MT"/>
              </a:rPr>
              <a:t>highlighted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20">
                <a:latin typeface="Arial MT"/>
                <a:cs typeface="Arial MT"/>
              </a:rPr>
              <a:t>impactful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40">
                <a:latin typeface="Arial MT"/>
                <a:cs typeface="Arial MT"/>
              </a:rPr>
              <a:t>insights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 spc="90">
                <a:latin typeface="Arial MT"/>
                <a:cs typeface="Arial MT"/>
              </a:rPr>
              <a:t>for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-20">
                <a:latin typeface="Arial MT"/>
                <a:cs typeface="Arial MT"/>
              </a:rPr>
              <a:t>Instagram's</a:t>
            </a:r>
            <a:r>
              <a:rPr dirty="0" sz="2550" spc="-25">
                <a:latin typeface="Arial MT"/>
                <a:cs typeface="Arial MT"/>
              </a:rPr>
              <a:t> </a:t>
            </a:r>
            <a:r>
              <a:rPr dirty="0" sz="2550" spc="25">
                <a:latin typeface="Arial MT"/>
                <a:cs typeface="Arial MT"/>
              </a:rPr>
              <a:t>product</a:t>
            </a:r>
            <a:r>
              <a:rPr dirty="0" sz="2550" spc="-30">
                <a:latin typeface="Arial MT"/>
                <a:cs typeface="Arial MT"/>
              </a:rPr>
              <a:t> </a:t>
            </a:r>
            <a:r>
              <a:rPr dirty="0" sz="2550">
                <a:latin typeface="Arial MT"/>
                <a:cs typeface="Arial MT"/>
              </a:rPr>
              <a:t>team.</a:t>
            </a:r>
            <a:endParaRPr sz="25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5009596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5904946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6800295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3974" y="7695645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59300" y="199096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6189" y="5807238"/>
            <a:ext cx="4981810" cy="44797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0172" y="7825902"/>
            <a:ext cx="5577827" cy="246109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"/>
            <a:ext cx="13594080" cy="4451985"/>
            <a:chOff x="0" y="3"/>
            <a:chExt cx="13594080" cy="44519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6581372" cy="4451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64073" y="465637"/>
              <a:ext cx="8515350" cy="67310"/>
            </a:xfrm>
            <a:custGeom>
              <a:avLst/>
              <a:gdLst/>
              <a:ahLst/>
              <a:cxnLst/>
              <a:rect l="l" t="t" r="r" b="b"/>
              <a:pathLst>
                <a:path w="8515350" h="67309">
                  <a:moveTo>
                    <a:pt x="8515213" y="6676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24739" y="665605"/>
            <a:ext cx="8271509" cy="11252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u="none"/>
              <a:t>TECH-STACK</a:t>
            </a:r>
            <a:r>
              <a:rPr dirty="0" u="none" spc="-40"/>
              <a:t> </a:t>
            </a:r>
            <a:r>
              <a:rPr dirty="0" u="none"/>
              <a:t>USED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129146" y="764062"/>
            <a:ext cx="11464290" cy="3727450"/>
            <a:chOff x="2129146" y="764062"/>
            <a:chExt cx="11464290" cy="3727450"/>
          </a:xfrm>
        </p:grpSpPr>
        <p:sp>
          <p:nvSpPr>
            <p:cNvPr id="9" name="object 9"/>
            <p:cNvSpPr/>
            <p:nvPr/>
          </p:nvSpPr>
          <p:spPr>
            <a:xfrm>
              <a:off x="5063999" y="1959739"/>
              <a:ext cx="8515350" cy="67310"/>
            </a:xfrm>
            <a:custGeom>
              <a:avLst/>
              <a:gdLst/>
              <a:ahLst/>
              <a:cxnLst/>
              <a:rect l="l" t="t" r="r" b="b"/>
              <a:pathLst>
                <a:path w="8515350" h="67310">
                  <a:moveTo>
                    <a:pt x="8515137" y="66766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5709" y="764062"/>
              <a:ext cx="962024" cy="962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46" y="3395575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9146" y="4386175"/>
              <a:ext cx="104775" cy="104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396987" y="3120613"/>
            <a:ext cx="13466444" cy="497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7630">
              <a:lnSpc>
                <a:spcPct val="116100"/>
              </a:lnSpc>
              <a:spcBef>
                <a:spcPts val="100"/>
              </a:spcBef>
            </a:pPr>
            <a:r>
              <a:rPr dirty="0" sz="2800" spc="-114">
                <a:latin typeface="Arial MT"/>
                <a:cs typeface="Arial MT"/>
              </a:rPr>
              <a:t>MySQL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Workbench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(v8.0.33)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enabled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visual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95">
                <a:latin typeface="Arial MT"/>
                <a:cs typeface="Arial MT"/>
              </a:rPr>
              <a:t>database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management.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190">
                <a:latin typeface="Arial MT"/>
                <a:cs typeface="Arial MT"/>
              </a:rPr>
              <a:t>SQL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provided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50">
                <a:latin typeface="Arial MT"/>
                <a:cs typeface="Arial MT"/>
              </a:rPr>
              <a:t>data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-25">
                <a:latin typeface="Arial MT"/>
                <a:cs typeface="Arial MT"/>
              </a:rPr>
              <a:t>query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and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95">
                <a:latin typeface="Arial MT"/>
                <a:cs typeface="Arial MT"/>
              </a:rPr>
              <a:t>analysis</a:t>
            </a:r>
            <a:r>
              <a:rPr dirty="0" sz="2800" spc="-40">
                <a:latin typeface="Arial MT"/>
                <a:cs typeface="Arial MT"/>
              </a:rPr>
              <a:t> </a:t>
            </a:r>
            <a:r>
              <a:rPr dirty="0" sz="2800" spc="-25">
                <a:latin typeface="Arial MT"/>
                <a:cs typeface="Arial MT"/>
              </a:rPr>
              <a:t>capabilities.</a:t>
            </a:r>
            <a:endParaRPr sz="2800">
              <a:latin typeface="Arial MT"/>
              <a:cs typeface="Arial MT"/>
            </a:endParaRPr>
          </a:p>
          <a:p>
            <a:pPr marL="12700" marR="269875">
              <a:lnSpc>
                <a:spcPct val="116100"/>
              </a:lnSpc>
            </a:pPr>
            <a:r>
              <a:rPr dirty="0" sz="2800" spc="-114">
                <a:latin typeface="Arial MT"/>
                <a:cs typeface="Arial MT"/>
              </a:rPr>
              <a:t>MySQL </a:t>
            </a:r>
            <a:r>
              <a:rPr dirty="0" sz="2800" spc="-15">
                <a:latin typeface="Arial MT"/>
                <a:cs typeface="Arial MT"/>
              </a:rPr>
              <a:t>Workbench </a:t>
            </a:r>
            <a:r>
              <a:rPr dirty="0" sz="2800" spc="-40">
                <a:latin typeface="Arial MT"/>
                <a:cs typeface="Arial MT"/>
              </a:rPr>
              <a:t>allowed </a:t>
            </a:r>
            <a:r>
              <a:rPr dirty="0" sz="2800" spc="15">
                <a:latin typeface="Arial MT"/>
                <a:cs typeface="Arial MT"/>
              </a:rPr>
              <a:t>efficient </a:t>
            </a:r>
            <a:r>
              <a:rPr dirty="0" sz="2800" spc="45">
                <a:latin typeface="Arial MT"/>
                <a:cs typeface="Arial MT"/>
              </a:rPr>
              <a:t>import </a:t>
            </a:r>
            <a:r>
              <a:rPr dirty="0" sz="2800" spc="-70">
                <a:latin typeface="Arial MT"/>
                <a:cs typeface="Arial MT"/>
              </a:rPr>
              <a:t>and </a:t>
            </a:r>
            <a:r>
              <a:rPr dirty="0" sz="2800" spc="-35">
                <a:latin typeface="Arial MT"/>
                <a:cs typeface="Arial MT"/>
              </a:rPr>
              <a:t>inspection </a:t>
            </a:r>
            <a:r>
              <a:rPr dirty="0" sz="2800" spc="55">
                <a:latin typeface="Arial MT"/>
                <a:cs typeface="Arial MT"/>
              </a:rPr>
              <a:t>of </a:t>
            </a:r>
            <a:r>
              <a:rPr dirty="0" sz="2800" spc="-10">
                <a:latin typeface="Arial MT"/>
                <a:cs typeface="Arial MT"/>
              </a:rPr>
              <a:t>the </a:t>
            </a:r>
            <a:r>
              <a:rPr dirty="0" sz="2800" spc="-50">
                <a:latin typeface="Arial MT"/>
                <a:cs typeface="Arial MT"/>
              </a:rPr>
              <a:t>Instagram </a:t>
            </a:r>
            <a:r>
              <a:rPr dirty="0" sz="2800" spc="-40">
                <a:latin typeface="Arial MT"/>
                <a:cs typeface="Arial MT"/>
              </a:rPr>
              <a:t>dataset. 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90">
                <a:latin typeface="Arial MT"/>
                <a:cs typeface="Arial MT"/>
              </a:rPr>
              <a:t>SQL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5">
                <a:latin typeface="Arial MT"/>
                <a:cs typeface="Arial MT"/>
              </a:rPr>
              <a:t>was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05">
                <a:latin typeface="Arial MT"/>
                <a:cs typeface="Arial MT"/>
              </a:rPr>
              <a:t>used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55">
                <a:latin typeface="Arial MT"/>
                <a:cs typeface="Arial MT"/>
              </a:rPr>
              <a:t>to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write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optimized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queries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20">
                <a:latin typeface="Arial MT"/>
                <a:cs typeface="Arial MT"/>
              </a:rPr>
              <a:t>that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30">
                <a:latin typeface="Arial MT"/>
                <a:cs typeface="Arial MT"/>
              </a:rPr>
              <a:t>extracted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65">
                <a:latin typeface="Arial MT"/>
                <a:cs typeface="Arial MT"/>
              </a:rPr>
              <a:t>user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metrics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and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55">
                <a:latin typeface="Arial MT"/>
                <a:cs typeface="Arial MT"/>
              </a:rPr>
              <a:t>insights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60">
                <a:latin typeface="Arial MT"/>
                <a:cs typeface="Arial MT"/>
              </a:rPr>
              <a:t>from </a:t>
            </a:r>
            <a:r>
              <a:rPr dirty="0" sz="2800" spc="-760">
                <a:latin typeface="Arial MT"/>
                <a:cs typeface="Arial MT"/>
              </a:rPr>
              <a:t> </a:t>
            </a:r>
            <a:r>
              <a:rPr dirty="0" sz="2800" spc="-10">
                <a:latin typeface="Arial MT"/>
                <a:cs typeface="Arial MT"/>
              </a:rPr>
              <a:t>the</a:t>
            </a:r>
            <a:r>
              <a:rPr dirty="0" sz="2800" spc="-4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database.</a:t>
            </a:r>
            <a:endParaRPr sz="2800">
              <a:latin typeface="Arial MT"/>
              <a:cs typeface="Arial MT"/>
            </a:endParaRPr>
          </a:p>
          <a:p>
            <a:pPr algn="just" marL="12700" marR="5080">
              <a:lnSpc>
                <a:spcPct val="116100"/>
              </a:lnSpc>
            </a:pPr>
            <a:r>
              <a:rPr dirty="0" sz="2800" spc="-114">
                <a:latin typeface="Arial MT"/>
                <a:cs typeface="Arial MT"/>
              </a:rPr>
              <a:t>These </a:t>
            </a:r>
            <a:r>
              <a:rPr dirty="0" sz="2800" spc="-50">
                <a:latin typeface="Arial MT"/>
                <a:cs typeface="Arial MT"/>
              </a:rPr>
              <a:t>technologies </a:t>
            </a:r>
            <a:r>
              <a:rPr dirty="0" sz="2800" spc="-55">
                <a:latin typeface="Arial MT"/>
                <a:cs typeface="Arial MT"/>
              </a:rPr>
              <a:t>were </a:t>
            </a:r>
            <a:r>
              <a:rPr dirty="0" sz="2800" spc="-65">
                <a:latin typeface="Arial MT"/>
                <a:cs typeface="Arial MT"/>
              </a:rPr>
              <a:t>selected due </a:t>
            </a:r>
            <a:r>
              <a:rPr dirty="0" sz="2800" spc="55">
                <a:latin typeface="Arial MT"/>
                <a:cs typeface="Arial MT"/>
              </a:rPr>
              <a:t>to </a:t>
            </a:r>
            <a:r>
              <a:rPr dirty="0" sz="2800" spc="30">
                <a:latin typeface="Arial MT"/>
                <a:cs typeface="Arial MT"/>
              </a:rPr>
              <a:t>their </a:t>
            </a:r>
            <a:r>
              <a:rPr dirty="0" sz="2800" spc="-65">
                <a:latin typeface="Arial MT"/>
                <a:cs typeface="Arial MT"/>
              </a:rPr>
              <a:t>widespread </a:t>
            </a:r>
            <a:r>
              <a:rPr dirty="0" sz="2800" spc="-135">
                <a:latin typeface="Arial MT"/>
                <a:cs typeface="Arial MT"/>
              </a:rPr>
              <a:t>use </a:t>
            </a:r>
            <a:r>
              <a:rPr dirty="0" sz="2800" spc="5">
                <a:latin typeface="Arial MT"/>
                <a:cs typeface="Arial MT"/>
              </a:rPr>
              <a:t>in </a:t>
            </a:r>
            <a:r>
              <a:rPr dirty="0" sz="2800" spc="-50">
                <a:latin typeface="Arial MT"/>
                <a:cs typeface="Arial MT"/>
              </a:rPr>
              <a:t>data </a:t>
            </a:r>
            <a:r>
              <a:rPr dirty="0" sz="2800" spc="-35">
                <a:latin typeface="Arial MT"/>
                <a:cs typeface="Arial MT"/>
              </a:rPr>
              <a:t>analytics. </a:t>
            </a:r>
            <a:r>
              <a:rPr dirty="0" sz="2800" spc="-114">
                <a:latin typeface="Arial MT"/>
                <a:cs typeface="Arial MT"/>
              </a:rPr>
              <a:t>MySQL </a:t>
            </a:r>
            <a:r>
              <a:rPr dirty="0" sz="2800" spc="-110">
                <a:latin typeface="Arial MT"/>
                <a:cs typeface="Arial MT"/>
              </a:rPr>
              <a:t> </a:t>
            </a:r>
            <a:r>
              <a:rPr dirty="0" sz="2800" spc="-85">
                <a:latin typeface="Arial MT"/>
                <a:cs typeface="Arial MT"/>
              </a:rPr>
              <a:t>is </a:t>
            </a:r>
            <a:r>
              <a:rPr dirty="0" sz="2800" spc="-160">
                <a:latin typeface="Arial MT"/>
                <a:cs typeface="Arial MT"/>
              </a:rPr>
              <a:t>a </a:t>
            </a:r>
            <a:r>
              <a:rPr dirty="0" sz="2800" spc="-55">
                <a:latin typeface="Arial MT"/>
                <a:cs typeface="Arial MT"/>
              </a:rPr>
              <a:t>leading </a:t>
            </a:r>
            <a:r>
              <a:rPr dirty="0" sz="2800" spc="-5">
                <a:latin typeface="Arial MT"/>
                <a:cs typeface="Arial MT"/>
              </a:rPr>
              <a:t>relational </a:t>
            </a:r>
            <a:r>
              <a:rPr dirty="0" sz="2800" spc="-70">
                <a:latin typeface="Arial MT"/>
                <a:cs typeface="Arial MT"/>
              </a:rPr>
              <a:t>database. </a:t>
            </a:r>
            <a:r>
              <a:rPr dirty="0" sz="2800" spc="-190">
                <a:latin typeface="Arial MT"/>
                <a:cs typeface="Arial MT"/>
              </a:rPr>
              <a:t>SQL </a:t>
            </a:r>
            <a:r>
              <a:rPr dirty="0" sz="2800" spc="-85">
                <a:latin typeface="Arial MT"/>
                <a:cs typeface="Arial MT"/>
              </a:rPr>
              <a:t>is </a:t>
            </a:r>
            <a:r>
              <a:rPr dirty="0" sz="2800" spc="-10">
                <a:latin typeface="Arial MT"/>
                <a:cs typeface="Arial MT"/>
              </a:rPr>
              <a:t>the </a:t>
            </a:r>
            <a:r>
              <a:rPr dirty="0" sz="2800" spc="-40">
                <a:latin typeface="Arial MT"/>
                <a:cs typeface="Arial MT"/>
              </a:rPr>
              <a:t>standard </a:t>
            </a:r>
            <a:r>
              <a:rPr dirty="0" sz="2800" spc="-100">
                <a:latin typeface="Arial MT"/>
                <a:cs typeface="Arial MT"/>
              </a:rPr>
              <a:t>language </a:t>
            </a:r>
            <a:r>
              <a:rPr dirty="0" sz="2800" spc="90">
                <a:latin typeface="Arial MT"/>
                <a:cs typeface="Arial MT"/>
              </a:rPr>
              <a:t>for </a:t>
            </a:r>
            <a:r>
              <a:rPr dirty="0" sz="2800" spc="-50">
                <a:latin typeface="Arial MT"/>
                <a:cs typeface="Arial MT"/>
              </a:rPr>
              <a:t>data </a:t>
            </a:r>
            <a:r>
              <a:rPr dirty="0" sz="2800" spc="-15">
                <a:latin typeface="Arial MT"/>
                <a:cs typeface="Arial MT"/>
              </a:rPr>
              <a:t>manipulation </a:t>
            </a:r>
            <a:r>
              <a:rPr dirty="0" sz="2800" spc="-70">
                <a:latin typeface="Arial MT"/>
                <a:cs typeface="Arial MT"/>
              </a:rPr>
              <a:t>and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analysis.</a:t>
            </a:r>
            <a:endParaRPr sz="2800">
              <a:latin typeface="Arial MT"/>
              <a:cs typeface="Arial MT"/>
            </a:endParaRPr>
          </a:p>
          <a:p>
            <a:pPr algn="just" marL="12700" marR="177800">
              <a:lnSpc>
                <a:spcPct val="116100"/>
              </a:lnSpc>
            </a:pPr>
            <a:r>
              <a:rPr dirty="0" sz="2800" spc="-20">
                <a:latin typeface="Arial MT"/>
                <a:cs typeface="Arial MT"/>
              </a:rPr>
              <a:t>Together, </a:t>
            </a:r>
            <a:r>
              <a:rPr dirty="0" sz="2800" spc="-114">
                <a:latin typeface="Arial MT"/>
                <a:cs typeface="Arial MT"/>
              </a:rPr>
              <a:t>MySQL </a:t>
            </a:r>
            <a:r>
              <a:rPr dirty="0" sz="2800" spc="-15">
                <a:latin typeface="Arial MT"/>
                <a:cs typeface="Arial MT"/>
              </a:rPr>
              <a:t>Workbench </a:t>
            </a:r>
            <a:r>
              <a:rPr dirty="0" sz="2800" spc="-70">
                <a:latin typeface="Arial MT"/>
                <a:cs typeface="Arial MT"/>
              </a:rPr>
              <a:t>and </a:t>
            </a:r>
            <a:r>
              <a:rPr dirty="0" sz="2800" spc="-190">
                <a:latin typeface="Arial MT"/>
                <a:cs typeface="Arial MT"/>
              </a:rPr>
              <a:t>SQL </a:t>
            </a:r>
            <a:r>
              <a:rPr dirty="0" sz="2800" spc="-20">
                <a:latin typeface="Arial MT"/>
                <a:cs typeface="Arial MT"/>
              </a:rPr>
              <a:t>provided </a:t>
            </a:r>
            <a:r>
              <a:rPr dirty="0" sz="2800" spc="-10">
                <a:latin typeface="Arial MT"/>
                <a:cs typeface="Arial MT"/>
              </a:rPr>
              <a:t>the </a:t>
            </a:r>
            <a:r>
              <a:rPr dirty="0" sz="2800" spc="-105">
                <a:latin typeface="Arial MT"/>
                <a:cs typeface="Arial MT"/>
              </a:rPr>
              <a:t>necessary </a:t>
            </a:r>
            <a:r>
              <a:rPr dirty="0" sz="2800" spc="-50">
                <a:latin typeface="Arial MT"/>
                <a:cs typeface="Arial MT"/>
              </a:rPr>
              <a:t>data </a:t>
            </a:r>
            <a:r>
              <a:rPr dirty="0" sz="2800" spc="-45">
                <a:latin typeface="Arial MT"/>
                <a:cs typeface="Arial MT"/>
              </a:rPr>
              <a:t>storage, </a:t>
            </a:r>
            <a:r>
              <a:rPr dirty="0" sz="2800" spc="-25">
                <a:latin typeface="Arial MT"/>
                <a:cs typeface="Arial MT"/>
              </a:rPr>
              <a:t>querying, </a:t>
            </a:r>
            <a:r>
              <a:rPr dirty="0" sz="2800" spc="-76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and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95">
                <a:latin typeface="Arial MT"/>
                <a:cs typeface="Arial MT"/>
              </a:rPr>
              <a:t>analysis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functionality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5">
                <a:latin typeface="Arial MT"/>
                <a:cs typeface="Arial MT"/>
              </a:rPr>
              <a:t>required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90">
                <a:latin typeface="Arial MT"/>
                <a:cs typeface="Arial MT"/>
              </a:rPr>
              <a:t>for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this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10">
                <a:latin typeface="Arial MT"/>
                <a:cs typeface="Arial MT"/>
              </a:rPr>
              <a:t>project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5">
                <a:latin typeface="Arial MT"/>
                <a:cs typeface="Arial MT"/>
              </a:rPr>
              <a:t>in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160">
                <a:latin typeface="Arial MT"/>
                <a:cs typeface="Arial MT"/>
              </a:rPr>
              <a:t>a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15">
                <a:latin typeface="Arial MT"/>
                <a:cs typeface="Arial MT"/>
              </a:rPr>
              <a:t>reliable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70">
                <a:latin typeface="Arial MT"/>
                <a:cs typeface="Arial MT"/>
              </a:rPr>
              <a:t>and</a:t>
            </a:r>
            <a:r>
              <a:rPr dirty="0" sz="2800" spc="-35">
                <a:latin typeface="Arial MT"/>
                <a:cs typeface="Arial MT"/>
              </a:rPr>
              <a:t> </a:t>
            </a:r>
            <a:r>
              <a:rPr dirty="0" sz="2800" spc="-75">
                <a:latin typeface="Arial MT"/>
                <a:cs typeface="Arial MT"/>
              </a:rPr>
              <a:t>scalable</a:t>
            </a:r>
            <a:r>
              <a:rPr dirty="0" sz="2800" spc="-30">
                <a:latin typeface="Arial MT"/>
                <a:cs typeface="Arial MT"/>
              </a:rPr>
              <a:t> </a:t>
            </a:r>
            <a:r>
              <a:rPr dirty="0" sz="2800" spc="-20">
                <a:latin typeface="Arial MT"/>
                <a:cs typeface="Arial MT"/>
              </a:rPr>
              <a:t>manner.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9146" y="4881476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9146" y="5872075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29146" y="7357975"/>
            <a:ext cx="104775" cy="104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306622" y="312798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10163" y="5807236"/>
            <a:ext cx="5577840" cy="4479925"/>
            <a:chOff x="12710163" y="5807236"/>
            <a:chExt cx="5577840" cy="447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6188" y="5807236"/>
              <a:ext cx="4981810" cy="44797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163" y="7825897"/>
              <a:ext cx="5577836" cy="246110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6581372" cy="44519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027010" y="697295"/>
            <a:ext cx="4467860" cy="0"/>
          </a:xfrm>
          <a:custGeom>
            <a:avLst/>
            <a:gdLst/>
            <a:ahLst/>
            <a:cxnLst/>
            <a:rect l="l" t="t" r="r" b="b"/>
            <a:pathLst>
              <a:path w="4467859" h="0">
                <a:moveTo>
                  <a:pt x="4467298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48468" y="665912"/>
            <a:ext cx="4424045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INSIGHTS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764058"/>
            <a:ext cx="962024" cy="962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1976" y="3515502"/>
            <a:ext cx="123825" cy="1238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1976" y="4077477"/>
            <a:ext cx="123825" cy="123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1976" y="4639452"/>
            <a:ext cx="123825" cy="123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1976" y="5201427"/>
            <a:ext cx="123825" cy="1238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1976" y="5763403"/>
            <a:ext cx="123825" cy="1238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1976" y="7449328"/>
            <a:ext cx="123825" cy="12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1976" y="8011302"/>
            <a:ext cx="123825" cy="1238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568751" y="2641095"/>
            <a:ext cx="5617845" cy="564515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490220" indent="-478155">
              <a:lnSpc>
                <a:spcPct val="100000"/>
              </a:lnSpc>
              <a:spcBef>
                <a:spcPts val="685"/>
              </a:spcBef>
              <a:buAutoNum type="alphaUcParenR"/>
              <a:tabLst>
                <a:tab pos="490855" algn="l"/>
              </a:tabLst>
            </a:pPr>
            <a:r>
              <a:rPr dirty="0" sz="3200" spc="420" b="1">
                <a:latin typeface="Trebuchet MS"/>
                <a:cs typeface="Trebuchet MS"/>
              </a:rPr>
              <a:t>M</a:t>
            </a:r>
            <a:r>
              <a:rPr dirty="0" sz="3200" spc="-55" b="1">
                <a:latin typeface="Trebuchet MS"/>
                <a:cs typeface="Trebuchet MS"/>
              </a:rPr>
              <a:t>a</a:t>
            </a:r>
            <a:r>
              <a:rPr dirty="0" sz="3200" spc="-100" b="1">
                <a:latin typeface="Trebuchet MS"/>
                <a:cs typeface="Trebuchet MS"/>
              </a:rPr>
              <a:t>r</a:t>
            </a:r>
            <a:r>
              <a:rPr dirty="0" sz="3200" spc="-15" b="1">
                <a:latin typeface="Trebuchet MS"/>
                <a:cs typeface="Trebuchet MS"/>
              </a:rPr>
              <a:t>k</a:t>
            </a:r>
            <a:r>
              <a:rPr dirty="0" sz="3200" spc="-180" b="1">
                <a:latin typeface="Trebuchet MS"/>
                <a:cs typeface="Trebuchet MS"/>
              </a:rPr>
              <a:t>e</a:t>
            </a:r>
            <a:r>
              <a:rPr dirty="0" sz="3200" spc="-100" b="1">
                <a:latin typeface="Trebuchet MS"/>
                <a:cs typeface="Trebuchet MS"/>
              </a:rPr>
              <a:t>t</a:t>
            </a:r>
            <a:r>
              <a:rPr dirty="0" sz="3200" spc="-130" b="1">
                <a:latin typeface="Trebuchet MS"/>
                <a:cs typeface="Trebuchet MS"/>
              </a:rPr>
              <a:t>i</a:t>
            </a:r>
            <a:r>
              <a:rPr dirty="0" sz="3200" spc="-80" b="1">
                <a:latin typeface="Trebuchet MS"/>
                <a:cs typeface="Trebuchet MS"/>
              </a:rPr>
              <a:t>n</a:t>
            </a:r>
            <a:r>
              <a:rPr dirty="0" sz="3200" spc="30" b="1">
                <a:latin typeface="Trebuchet MS"/>
                <a:cs typeface="Trebuchet MS"/>
              </a:rPr>
              <a:t>g</a:t>
            </a:r>
            <a:r>
              <a:rPr dirty="0" sz="3200" spc="-200" b="1">
                <a:latin typeface="Trebuchet MS"/>
                <a:cs typeface="Trebuchet MS"/>
              </a:rPr>
              <a:t> </a:t>
            </a:r>
            <a:r>
              <a:rPr dirty="0" sz="3200" spc="65" b="1">
                <a:latin typeface="Trebuchet MS"/>
                <a:cs typeface="Trebuchet MS"/>
              </a:rPr>
              <a:t>A</a:t>
            </a:r>
            <a:r>
              <a:rPr dirty="0" sz="3200" spc="-80" b="1">
                <a:latin typeface="Trebuchet MS"/>
                <a:cs typeface="Trebuchet MS"/>
              </a:rPr>
              <a:t>n</a:t>
            </a:r>
            <a:r>
              <a:rPr dirty="0" sz="3200" spc="-55" b="1">
                <a:latin typeface="Trebuchet MS"/>
                <a:cs typeface="Trebuchet MS"/>
              </a:rPr>
              <a:t>a</a:t>
            </a:r>
            <a:r>
              <a:rPr dirty="0" sz="3200" spc="-55" b="1">
                <a:latin typeface="Trebuchet MS"/>
                <a:cs typeface="Trebuchet MS"/>
              </a:rPr>
              <a:t>l</a:t>
            </a:r>
            <a:r>
              <a:rPr dirty="0" sz="3200" spc="-105" b="1">
                <a:latin typeface="Trebuchet MS"/>
                <a:cs typeface="Trebuchet MS"/>
              </a:rPr>
              <a:t>y</a:t>
            </a:r>
            <a:r>
              <a:rPr dirty="0" sz="3200" spc="35" b="1">
                <a:latin typeface="Trebuchet MS"/>
                <a:cs typeface="Trebuchet MS"/>
              </a:rPr>
              <a:t>s</a:t>
            </a:r>
            <a:r>
              <a:rPr dirty="0" sz="3200" spc="-130" b="1">
                <a:latin typeface="Trebuchet MS"/>
                <a:cs typeface="Trebuchet MS"/>
              </a:rPr>
              <a:t>i</a:t>
            </a:r>
            <a:r>
              <a:rPr dirty="0" sz="3200" spc="35" b="1">
                <a:latin typeface="Trebuchet MS"/>
                <a:cs typeface="Trebuchet MS"/>
              </a:rPr>
              <a:t>s</a:t>
            </a:r>
            <a:r>
              <a:rPr dirty="0" sz="3200" spc="-120" b="1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702945" marR="346710">
              <a:lnSpc>
                <a:spcPct val="115199"/>
              </a:lnSpc>
            </a:pPr>
            <a:r>
              <a:rPr dirty="0" sz="3200" spc="-55">
                <a:latin typeface="Trebuchet MS"/>
                <a:cs typeface="Trebuchet MS"/>
              </a:rPr>
              <a:t>Loyal </a:t>
            </a:r>
            <a:r>
              <a:rPr dirty="0" sz="3200" spc="-15">
                <a:latin typeface="Trebuchet MS"/>
                <a:cs typeface="Trebuchet MS"/>
              </a:rPr>
              <a:t>User </a:t>
            </a:r>
            <a:r>
              <a:rPr dirty="0" sz="3200" spc="-65">
                <a:latin typeface="Trebuchet MS"/>
                <a:cs typeface="Trebuchet MS"/>
              </a:rPr>
              <a:t>Reward </a:t>
            </a:r>
            <a:r>
              <a:rPr dirty="0" sz="3200" spc="-60">
                <a:latin typeface="Trebuchet MS"/>
                <a:cs typeface="Trebuchet MS"/>
              </a:rPr>
              <a:t> </a:t>
            </a:r>
            <a:r>
              <a:rPr dirty="0" sz="3200" spc="-95">
                <a:latin typeface="Trebuchet MS"/>
                <a:cs typeface="Trebuchet MS"/>
              </a:rPr>
              <a:t>Inactive</a:t>
            </a:r>
            <a:r>
              <a:rPr dirty="0" sz="3200" spc="-140">
                <a:latin typeface="Trebuchet MS"/>
                <a:cs typeface="Trebuchet MS"/>
              </a:rPr>
              <a:t> </a:t>
            </a:r>
            <a:r>
              <a:rPr dirty="0" sz="3200" spc="-15">
                <a:latin typeface="Trebuchet MS"/>
                <a:cs typeface="Trebuchet MS"/>
              </a:rPr>
              <a:t>User</a:t>
            </a:r>
            <a:r>
              <a:rPr dirty="0" sz="3200" spc="-135">
                <a:latin typeface="Trebuchet MS"/>
                <a:cs typeface="Trebuchet MS"/>
              </a:rPr>
              <a:t> </a:t>
            </a:r>
            <a:r>
              <a:rPr dirty="0" sz="3200" spc="-40">
                <a:latin typeface="Trebuchet MS"/>
                <a:cs typeface="Trebuchet MS"/>
              </a:rPr>
              <a:t>Engagement</a:t>
            </a:r>
            <a:endParaRPr sz="3200">
              <a:latin typeface="Trebuchet MS"/>
              <a:cs typeface="Trebuchet MS"/>
            </a:endParaRPr>
          </a:p>
          <a:p>
            <a:pPr marL="702945" marR="5080">
              <a:lnSpc>
                <a:spcPct val="115199"/>
              </a:lnSpc>
            </a:pPr>
            <a:r>
              <a:rPr dirty="0" sz="3200" spc="-30">
                <a:latin typeface="Trebuchet MS"/>
                <a:cs typeface="Trebuchet MS"/>
              </a:rPr>
              <a:t>Contest</a:t>
            </a:r>
            <a:r>
              <a:rPr dirty="0" sz="3200" spc="-135">
                <a:latin typeface="Trebuchet MS"/>
                <a:cs typeface="Trebuchet MS"/>
              </a:rPr>
              <a:t> </a:t>
            </a:r>
            <a:r>
              <a:rPr dirty="0" sz="3200" spc="5">
                <a:latin typeface="Trebuchet MS"/>
                <a:cs typeface="Trebuchet MS"/>
              </a:rPr>
              <a:t>Winner</a:t>
            </a:r>
            <a:r>
              <a:rPr dirty="0" sz="3200" spc="-135">
                <a:latin typeface="Trebuchet MS"/>
                <a:cs typeface="Trebuchet MS"/>
              </a:rPr>
              <a:t> </a:t>
            </a:r>
            <a:r>
              <a:rPr dirty="0" sz="3200" spc="-60">
                <a:latin typeface="Trebuchet MS"/>
                <a:cs typeface="Trebuchet MS"/>
              </a:rPr>
              <a:t>Declaration </a:t>
            </a:r>
            <a:r>
              <a:rPr dirty="0" sz="3200" spc="-944">
                <a:latin typeface="Trebuchet MS"/>
                <a:cs typeface="Trebuchet MS"/>
              </a:rPr>
              <a:t> </a:t>
            </a:r>
            <a:r>
              <a:rPr dirty="0" sz="3200" spc="-25">
                <a:latin typeface="Trebuchet MS"/>
                <a:cs typeface="Trebuchet MS"/>
              </a:rPr>
              <a:t>Hashtag</a:t>
            </a:r>
            <a:r>
              <a:rPr dirty="0" sz="3200" spc="-125">
                <a:latin typeface="Trebuchet MS"/>
                <a:cs typeface="Trebuchet MS"/>
              </a:rPr>
              <a:t> </a:t>
            </a:r>
            <a:r>
              <a:rPr dirty="0" sz="3200" spc="-40">
                <a:latin typeface="Trebuchet MS"/>
                <a:cs typeface="Trebuchet MS"/>
              </a:rPr>
              <a:t>Research</a:t>
            </a:r>
            <a:endParaRPr sz="3200">
              <a:latin typeface="Trebuchet MS"/>
              <a:cs typeface="Trebuchet MS"/>
            </a:endParaRPr>
          </a:p>
          <a:p>
            <a:pPr marL="702945">
              <a:lnSpc>
                <a:spcPct val="100000"/>
              </a:lnSpc>
              <a:spcBef>
                <a:spcPts val="585"/>
              </a:spcBef>
            </a:pPr>
            <a:r>
              <a:rPr dirty="0" sz="3200" spc="60">
                <a:latin typeface="Trebuchet MS"/>
                <a:cs typeface="Trebuchet MS"/>
              </a:rPr>
              <a:t>Ad</a:t>
            </a:r>
            <a:r>
              <a:rPr dirty="0" sz="3200" spc="-140">
                <a:latin typeface="Trebuchet MS"/>
                <a:cs typeface="Trebuchet MS"/>
              </a:rPr>
              <a:t> </a:t>
            </a:r>
            <a:r>
              <a:rPr dirty="0" sz="3200" spc="-10">
                <a:latin typeface="Trebuchet MS"/>
                <a:cs typeface="Trebuchet MS"/>
              </a:rPr>
              <a:t>Campaign</a:t>
            </a:r>
            <a:r>
              <a:rPr dirty="0" sz="3200" spc="-140">
                <a:latin typeface="Trebuchet MS"/>
                <a:cs typeface="Trebuchet MS"/>
              </a:rPr>
              <a:t> </a:t>
            </a:r>
            <a:r>
              <a:rPr dirty="0" sz="3200" spc="-30">
                <a:latin typeface="Trebuchet MS"/>
                <a:cs typeface="Trebuchet MS"/>
              </a:rPr>
              <a:t>Launch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Trebuchet MS"/>
              <a:cs typeface="Trebuchet MS"/>
            </a:endParaRPr>
          </a:p>
          <a:p>
            <a:pPr marL="476250" indent="-464184">
              <a:lnSpc>
                <a:spcPct val="100000"/>
              </a:lnSpc>
              <a:spcBef>
                <a:spcPts val="5"/>
              </a:spcBef>
              <a:buAutoNum type="alphaUcParenR" startAt="2"/>
              <a:tabLst>
                <a:tab pos="476884" algn="l"/>
              </a:tabLst>
            </a:pPr>
            <a:r>
              <a:rPr dirty="0" sz="3200" spc="70" b="1">
                <a:latin typeface="Trebuchet MS"/>
                <a:cs typeface="Trebuchet MS"/>
              </a:rPr>
              <a:t>I</a:t>
            </a:r>
            <a:r>
              <a:rPr dirty="0" sz="3200" spc="-80" b="1">
                <a:latin typeface="Trebuchet MS"/>
                <a:cs typeface="Trebuchet MS"/>
              </a:rPr>
              <a:t>n</a:t>
            </a:r>
            <a:r>
              <a:rPr dirty="0" sz="3200" spc="-135" b="1">
                <a:latin typeface="Trebuchet MS"/>
                <a:cs typeface="Trebuchet MS"/>
              </a:rPr>
              <a:t>v</a:t>
            </a:r>
            <a:r>
              <a:rPr dirty="0" sz="3200" spc="-180" b="1">
                <a:latin typeface="Trebuchet MS"/>
                <a:cs typeface="Trebuchet MS"/>
              </a:rPr>
              <a:t>e</a:t>
            </a:r>
            <a:r>
              <a:rPr dirty="0" sz="3200" spc="35" b="1">
                <a:latin typeface="Trebuchet MS"/>
                <a:cs typeface="Trebuchet MS"/>
              </a:rPr>
              <a:t>s</a:t>
            </a:r>
            <a:r>
              <a:rPr dirty="0" sz="3200" spc="-100" b="1">
                <a:latin typeface="Trebuchet MS"/>
                <a:cs typeface="Trebuchet MS"/>
              </a:rPr>
              <a:t>t</a:t>
            </a:r>
            <a:r>
              <a:rPr dirty="0" sz="3200" spc="-55" b="1">
                <a:latin typeface="Trebuchet MS"/>
                <a:cs typeface="Trebuchet MS"/>
              </a:rPr>
              <a:t>o</a:t>
            </a:r>
            <a:r>
              <a:rPr dirty="0" sz="3200" spc="-95" b="1">
                <a:latin typeface="Trebuchet MS"/>
                <a:cs typeface="Trebuchet MS"/>
              </a:rPr>
              <a:t>r</a:t>
            </a:r>
            <a:r>
              <a:rPr dirty="0" sz="3200" spc="-200" b="1">
                <a:latin typeface="Trebuchet MS"/>
                <a:cs typeface="Trebuchet MS"/>
              </a:rPr>
              <a:t> </a:t>
            </a:r>
            <a:r>
              <a:rPr dirty="0" sz="3200" spc="420" b="1">
                <a:latin typeface="Trebuchet MS"/>
                <a:cs typeface="Trebuchet MS"/>
              </a:rPr>
              <a:t>M</a:t>
            </a:r>
            <a:r>
              <a:rPr dirty="0" sz="3200" spc="-180" b="1">
                <a:latin typeface="Trebuchet MS"/>
                <a:cs typeface="Trebuchet MS"/>
              </a:rPr>
              <a:t>e</a:t>
            </a:r>
            <a:r>
              <a:rPr dirty="0" sz="3200" spc="-100" b="1">
                <a:latin typeface="Trebuchet MS"/>
                <a:cs typeface="Trebuchet MS"/>
              </a:rPr>
              <a:t>t</a:t>
            </a:r>
            <a:r>
              <a:rPr dirty="0" sz="3200" spc="-100" b="1">
                <a:latin typeface="Trebuchet MS"/>
                <a:cs typeface="Trebuchet MS"/>
              </a:rPr>
              <a:t>r</a:t>
            </a:r>
            <a:r>
              <a:rPr dirty="0" sz="3200" spc="-130" b="1">
                <a:latin typeface="Trebuchet MS"/>
                <a:cs typeface="Trebuchet MS"/>
              </a:rPr>
              <a:t>i</a:t>
            </a:r>
            <a:r>
              <a:rPr dirty="0" sz="3200" spc="-75" b="1">
                <a:latin typeface="Trebuchet MS"/>
                <a:cs typeface="Trebuchet MS"/>
              </a:rPr>
              <a:t>c</a:t>
            </a:r>
            <a:r>
              <a:rPr dirty="0" sz="3200" spc="35" b="1">
                <a:latin typeface="Trebuchet MS"/>
                <a:cs typeface="Trebuchet MS"/>
              </a:rPr>
              <a:t>s</a:t>
            </a:r>
            <a:r>
              <a:rPr dirty="0" sz="3200" spc="-120" b="1">
                <a:latin typeface="Trebuchet MS"/>
                <a:cs typeface="Trebuchet MS"/>
              </a:rPr>
              <a:t>:</a:t>
            </a:r>
            <a:endParaRPr sz="3200">
              <a:latin typeface="Trebuchet MS"/>
              <a:cs typeface="Trebuchet MS"/>
            </a:endParaRPr>
          </a:p>
          <a:p>
            <a:pPr marL="702945" marR="1064895">
              <a:lnSpc>
                <a:spcPct val="115199"/>
              </a:lnSpc>
            </a:pPr>
            <a:r>
              <a:rPr dirty="0" sz="3200" spc="-15">
                <a:latin typeface="Trebuchet MS"/>
                <a:cs typeface="Trebuchet MS"/>
              </a:rPr>
              <a:t>User </a:t>
            </a:r>
            <a:r>
              <a:rPr dirty="0" sz="3200" spc="-40">
                <a:latin typeface="Trebuchet MS"/>
                <a:cs typeface="Trebuchet MS"/>
              </a:rPr>
              <a:t>Engagement </a:t>
            </a:r>
            <a:r>
              <a:rPr dirty="0" sz="3200" spc="-35">
                <a:latin typeface="Trebuchet MS"/>
                <a:cs typeface="Trebuchet MS"/>
              </a:rPr>
              <a:t> </a:t>
            </a:r>
            <a:r>
              <a:rPr dirty="0" sz="3200" spc="125">
                <a:latin typeface="Trebuchet MS"/>
                <a:cs typeface="Trebuchet MS"/>
              </a:rPr>
              <a:t>B</a:t>
            </a:r>
            <a:r>
              <a:rPr dirty="0" sz="3200" spc="25">
                <a:latin typeface="Trebuchet MS"/>
                <a:cs typeface="Trebuchet MS"/>
              </a:rPr>
              <a:t>o</a:t>
            </a:r>
            <a:r>
              <a:rPr dirty="0" sz="3200" spc="-225">
                <a:latin typeface="Trebuchet MS"/>
                <a:cs typeface="Trebuchet MS"/>
              </a:rPr>
              <a:t>t</a:t>
            </a:r>
            <a:r>
              <a:rPr dirty="0" sz="3200" spc="60">
                <a:latin typeface="Trebuchet MS"/>
                <a:cs typeface="Trebuchet MS"/>
              </a:rPr>
              <a:t>s</a:t>
            </a:r>
            <a:r>
              <a:rPr dirty="0" sz="3200" spc="-120">
                <a:latin typeface="Trebuchet MS"/>
                <a:cs typeface="Trebuchet MS"/>
              </a:rPr>
              <a:t> </a:t>
            </a:r>
            <a:r>
              <a:rPr dirty="0" sz="3200" spc="-110">
                <a:latin typeface="Trebuchet MS"/>
                <a:cs typeface="Trebuchet MS"/>
              </a:rPr>
              <a:t>&amp;</a:t>
            </a:r>
            <a:r>
              <a:rPr dirty="0" sz="3200" spc="-120">
                <a:latin typeface="Trebuchet MS"/>
                <a:cs typeface="Trebuchet MS"/>
              </a:rPr>
              <a:t> </a:t>
            </a:r>
            <a:r>
              <a:rPr dirty="0" sz="3200" spc="180">
                <a:latin typeface="Trebuchet MS"/>
                <a:cs typeface="Trebuchet MS"/>
              </a:rPr>
              <a:t>F</a:t>
            </a:r>
            <a:r>
              <a:rPr dirty="0" sz="3200" spc="-85">
                <a:latin typeface="Trebuchet MS"/>
                <a:cs typeface="Trebuchet MS"/>
              </a:rPr>
              <a:t>a</a:t>
            </a:r>
            <a:r>
              <a:rPr dirty="0" sz="3200" spc="15">
                <a:latin typeface="Trebuchet MS"/>
                <a:cs typeface="Trebuchet MS"/>
              </a:rPr>
              <a:t>k</a:t>
            </a:r>
            <a:r>
              <a:rPr dirty="0" sz="3200" spc="-125">
                <a:latin typeface="Trebuchet MS"/>
                <a:cs typeface="Trebuchet MS"/>
              </a:rPr>
              <a:t>e</a:t>
            </a:r>
            <a:r>
              <a:rPr dirty="0" sz="3200" spc="-120">
                <a:latin typeface="Trebuchet MS"/>
                <a:cs typeface="Trebuchet MS"/>
              </a:rPr>
              <a:t> </a:t>
            </a:r>
            <a:r>
              <a:rPr dirty="0" sz="3200" spc="145">
                <a:latin typeface="Trebuchet MS"/>
                <a:cs typeface="Trebuchet MS"/>
              </a:rPr>
              <a:t>A</a:t>
            </a:r>
            <a:r>
              <a:rPr dirty="0" sz="3200" spc="-70">
                <a:latin typeface="Trebuchet MS"/>
                <a:cs typeface="Trebuchet MS"/>
              </a:rPr>
              <a:t>cc</a:t>
            </a:r>
            <a:r>
              <a:rPr dirty="0" sz="3200" spc="25">
                <a:latin typeface="Trebuchet MS"/>
                <a:cs typeface="Trebuchet MS"/>
              </a:rPr>
              <a:t>o</a:t>
            </a:r>
            <a:r>
              <a:rPr dirty="0" sz="3200" spc="-10">
                <a:latin typeface="Trebuchet MS"/>
                <a:cs typeface="Trebuchet MS"/>
              </a:rPr>
              <a:t>u</a:t>
            </a:r>
            <a:r>
              <a:rPr dirty="0" sz="3200" spc="-5">
                <a:latin typeface="Trebuchet MS"/>
                <a:cs typeface="Trebuchet MS"/>
              </a:rPr>
              <a:t>n</a:t>
            </a:r>
            <a:r>
              <a:rPr dirty="0" sz="3200" spc="-225">
                <a:latin typeface="Trebuchet MS"/>
                <a:cs typeface="Trebuchet MS"/>
              </a:rPr>
              <a:t>t</a:t>
            </a:r>
            <a:r>
              <a:rPr dirty="0" sz="3200" spc="60"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73435" y="188734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30652" y="0"/>
            <a:ext cx="8057515" cy="10287000"/>
            <a:chOff x="10230652" y="0"/>
            <a:chExt cx="8057515" cy="10287000"/>
          </a:xfrm>
        </p:grpSpPr>
        <p:sp>
          <p:nvSpPr>
            <p:cNvPr id="3" name="object 3"/>
            <p:cNvSpPr/>
            <p:nvPr/>
          </p:nvSpPr>
          <p:spPr>
            <a:xfrm>
              <a:off x="10230652" y="2775155"/>
              <a:ext cx="8057515" cy="5943600"/>
            </a:xfrm>
            <a:custGeom>
              <a:avLst/>
              <a:gdLst/>
              <a:ahLst/>
              <a:cxnLst/>
              <a:rect l="l" t="t" r="r" b="b"/>
              <a:pathLst>
                <a:path w="8057515" h="5943600">
                  <a:moveTo>
                    <a:pt x="8057348" y="5943600"/>
                  </a:moveTo>
                  <a:lnTo>
                    <a:pt x="157004" y="5943600"/>
                  </a:lnTo>
                  <a:lnTo>
                    <a:pt x="152777" y="5942541"/>
                  </a:lnTo>
                  <a:lnTo>
                    <a:pt x="114932" y="5928298"/>
                  </a:lnTo>
                  <a:lnTo>
                    <a:pt x="80593" y="5906945"/>
                  </a:lnTo>
                  <a:lnTo>
                    <a:pt x="51080" y="5879306"/>
                  </a:lnTo>
                  <a:lnTo>
                    <a:pt x="27526" y="5846439"/>
                  </a:lnTo>
                  <a:lnTo>
                    <a:pt x="10837" y="5809607"/>
                  </a:lnTo>
                  <a:lnTo>
                    <a:pt x="1654" y="5770230"/>
                  </a:lnTo>
                  <a:lnTo>
                    <a:pt x="0" y="5750055"/>
                  </a:lnTo>
                  <a:lnTo>
                    <a:pt x="0" y="0"/>
                  </a:lnTo>
                  <a:lnTo>
                    <a:pt x="8057348" y="0"/>
                  </a:lnTo>
                  <a:lnTo>
                    <a:pt x="8057348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4515" y="0"/>
              <a:ext cx="4063483" cy="33820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1687" y="8722192"/>
              <a:ext cx="3286312" cy="156480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785067" cy="452368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39462" y="398531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88"/>
            <a:ext cx="962024" cy="9620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2274197"/>
            <a:ext cx="18288000" cy="8013065"/>
            <a:chOff x="0" y="2274197"/>
            <a:chExt cx="18288000" cy="801306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1517" y="7099745"/>
              <a:ext cx="3696481" cy="31872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2775155"/>
              <a:ext cx="10404475" cy="5943600"/>
            </a:xfrm>
            <a:custGeom>
              <a:avLst/>
              <a:gdLst/>
              <a:ahLst/>
              <a:cxnLst/>
              <a:rect l="l" t="t" r="r" b="b"/>
              <a:pathLst>
                <a:path w="10404475" h="5943600">
                  <a:moveTo>
                    <a:pt x="10247025" y="5943600"/>
                  </a:moveTo>
                  <a:lnTo>
                    <a:pt x="5526" y="5943600"/>
                  </a:lnTo>
                  <a:lnTo>
                    <a:pt x="1300" y="5942541"/>
                  </a:lnTo>
                  <a:lnTo>
                    <a:pt x="0" y="5942146"/>
                  </a:lnTo>
                  <a:lnTo>
                    <a:pt x="0" y="0"/>
                  </a:lnTo>
                  <a:lnTo>
                    <a:pt x="10404030" y="0"/>
                  </a:lnTo>
                  <a:lnTo>
                    <a:pt x="10404030" y="5750055"/>
                  </a:lnTo>
                  <a:lnTo>
                    <a:pt x="10398751" y="5790143"/>
                  </a:lnTo>
                  <a:lnTo>
                    <a:pt x="10385753" y="5828432"/>
                  </a:lnTo>
                  <a:lnTo>
                    <a:pt x="10365534" y="5863450"/>
                  </a:lnTo>
                  <a:lnTo>
                    <a:pt x="10338872" y="5893851"/>
                  </a:lnTo>
                  <a:lnTo>
                    <a:pt x="10306791" y="5918465"/>
                  </a:lnTo>
                  <a:lnTo>
                    <a:pt x="10270525" y="5936349"/>
                  </a:lnTo>
                  <a:lnTo>
                    <a:pt x="10247025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49598" y="5143500"/>
              <a:ext cx="6934199" cy="28479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2274197"/>
              <a:ext cx="499745" cy="1000125"/>
            </a:xfrm>
            <a:custGeom>
              <a:avLst/>
              <a:gdLst/>
              <a:ahLst/>
              <a:cxnLst/>
              <a:rect l="l" t="t" r="r" b="b"/>
              <a:pathLst>
                <a:path w="499745" h="1000125">
                  <a:moveTo>
                    <a:pt x="0" y="1000102"/>
                  </a:moveTo>
                  <a:lnTo>
                    <a:pt x="0" y="0"/>
                  </a:lnTo>
                  <a:lnTo>
                    <a:pt x="11368" y="139"/>
                  </a:lnTo>
                  <a:lnTo>
                    <a:pt x="60308" y="3749"/>
                  </a:lnTo>
                  <a:lnTo>
                    <a:pt x="108660" y="12139"/>
                  </a:lnTo>
                  <a:lnTo>
                    <a:pt x="155956" y="25228"/>
                  </a:lnTo>
                  <a:lnTo>
                    <a:pt x="201741" y="42890"/>
                  </a:lnTo>
                  <a:lnTo>
                    <a:pt x="245575" y="64955"/>
                  </a:lnTo>
                  <a:lnTo>
                    <a:pt x="287035" y="91209"/>
                  </a:lnTo>
                  <a:lnTo>
                    <a:pt x="325722" y="121401"/>
                  </a:lnTo>
                  <a:lnTo>
                    <a:pt x="361263" y="155240"/>
                  </a:lnTo>
                  <a:lnTo>
                    <a:pt x="393317" y="192399"/>
                  </a:lnTo>
                  <a:lnTo>
                    <a:pt x="421573" y="232522"/>
                  </a:lnTo>
                  <a:lnTo>
                    <a:pt x="445761" y="275220"/>
                  </a:lnTo>
                  <a:lnTo>
                    <a:pt x="465648" y="320084"/>
                  </a:lnTo>
                  <a:lnTo>
                    <a:pt x="481041" y="366681"/>
                  </a:lnTo>
                  <a:lnTo>
                    <a:pt x="491793" y="414563"/>
                  </a:lnTo>
                  <a:lnTo>
                    <a:pt x="497800" y="463268"/>
                  </a:lnTo>
                  <a:lnTo>
                    <a:pt x="499154" y="500051"/>
                  </a:lnTo>
                  <a:lnTo>
                    <a:pt x="499004" y="512327"/>
                  </a:lnTo>
                  <a:lnTo>
                    <a:pt x="495393" y="561268"/>
                  </a:lnTo>
                  <a:lnTo>
                    <a:pt x="487003" y="609619"/>
                  </a:lnTo>
                  <a:lnTo>
                    <a:pt x="473914" y="656915"/>
                  </a:lnTo>
                  <a:lnTo>
                    <a:pt x="456252" y="702700"/>
                  </a:lnTo>
                  <a:lnTo>
                    <a:pt x="434188" y="746534"/>
                  </a:lnTo>
                  <a:lnTo>
                    <a:pt x="407933" y="787994"/>
                  </a:lnTo>
                  <a:lnTo>
                    <a:pt x="377741" y="826681"/>
                  </a:lnTo>
                  <a:lnTo>
                    <a:pt x="343903" y="862222"/>
                  </a:lnTo>
                  <a:lnTo>
                    <a:pt x="306743" y="894276"/>
                  </a:lnTo>
                  <a:lnTo>
                    <a:pt x="266621" y="922532"/>
                  </a:lnTo>
                  <a:lnTo>
                    <a:pt x="223922" y="946720"/>
                  </a:lnTo>
                  <a:lnTo>
                    <a:pt x="179058" y="966607"/>
                  </a:lnTo>
                  <a:lnTo>
                    <a:pt x="132461" y="982000"/>
                  </a:lnTo>
                  <a:lnTo>
                    <a:pt x="84580" y="992752"/>
                  </a:lnTo>
                  <a:lnTo>
                    <a:pt x="35875" y="998759"/>
                  </a:lnTo>
                  <a:lnTo>
                    <a:pt x="0" y="1000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50343" y="1888264"/>
            <a:ext cx="7569200" cy="2188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700">
                <a:latin typeface="Courier New"/>
                <a:cs typeface="Courier New"/>
              </a:rPr>
              <a:t>A)MARKETING</a:t>
            </a:r>
            <a:r>
              <a:rPr dirty="0" sz="4700" spc="-20">
                <a:latin typeface="Courier New"/>
                <a:cs typeface="Courier New"/>
              </a:rPr>
              <a:t> </a:t>
            </a:r>
            <a:r>
              <a:rPr dirty="0" sz="4700">
                <a:latin typeface="Courier New"/>
                <a:cs typeface="Courier New"/>
              </a:rPr>
              <a:t>ANALYSIS:</a:t>
            </a:r>
            <a:endParaRPr sz="4700">
              <a:latin typeface="Courier New"/>
              <a:cs typeface="Courier New"/>
            </a:endParaRPr>
          </a:p>
          <a:p>
            <a:pPr marL="83185">
              <a:lnSpc>
                <a:spcPct val="100000"/>
              </a:lnSpc>
              <a:spcBef>
                <a:spcPts val="4934"/>
              </a:spcBef>
              <a:tabLst>
                <a:tab pos="624205" algn="l"/>
              </a:tabLst>
            </a:pPr>
            <a:r>
              <a:rPr dirty="0" sz="2500" spc="-185" b="1">
                <a:solidFill>
                  <a:srgbClr val="FFFFFF"/>
                </a:solidFill>
                <a:latin typeface="Arial"/>
                <a:cs typeface="Arial"/>
              </a:rPr>
              <a:t>&gt;_	</a:t>
            </a:r>
            <a:r>
              <a:rPr dirty="0" sz="2500" spc="-45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5" b="1">
                <a:solidFill>
                  <a:srgbClr val="FFFFFF"/>
                </a:solidFill>
                <a:latin typeface="Arial"/>
                <a:cs typeface="Arial"/>
              </a:rPr>
              <a:t>Loyal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5" b="1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Reward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45" b="1">
                <a:solidFill>
                  <a:srgbClr val="FFFFFF"/>
                </a:solidFill>
                <a:latin typeface="Arial"/>
                <a:cs typeface="Arial"/>
              </a:rPr>
              <a:t>(Oldest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1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15" b="1">
                <a:solidFill>
                  <a:srgbClr val="FFFFFF"/>
                </a:solidFill>
                <a:latin typeface="Arial"/>
                <a:cs typeface="Arial"/>
              </a:rPr>
              <a:t>users)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14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5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450"/>
              </a:spcBef>
            </a:pPr>
            <a:r>
              <a:rPr dirty="0" sz="2500" spc="2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12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90903" y="3175297"/>
            <a:ext cx="677481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12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2500" spc="-245" b="1">
                <a:solidFill>
                  <a:srgbClr val="FFFFFF"/>
                </a:solidFill>
                <a:latin typeface="Arial"/>
                <a:cs typeface="Arial"/>
              </a:rPr>
              <a:t>_</a:t>
            </a:r>
            <a:r>
              <a:rPr dirty="0" sz="25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13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5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2367155"/>
            <a:ext cx="18288000" cy="7920355"/>
            <a:chOff x="0" y="2367155"/>
            <a:chExt cx="18288000" cy="7920355"/>
          </a:xfrm>
        </p:grpSpPr>
        <p:sp>
          <p:nvSpPr>
            <p:cNvPr id="18" name="object 18"/>
            <p:cNvSpPr/>
            <p:nvPr/>
          </p:nvSpPr>
          <p:spPr>
            <a:xfrm>
              <a:off x="17787030" y="2367155"/>
              <a:ext cx="501015" cy="1000125"/>
            </a:xfrm>
            <a:custGeom>
              <a:avLst/>
              <a:gdLst/>
              <a:ahLst/>
              <a:cxnLst/>
              <a:rect l="l" t="t" r="r" b="b"/>
              <a:pathLst>
                <a:path w="501015" h="1000125">
                  <a:moveTo>
                    <a:pt x="500071" y="1000124"/>
                  </a:moveTo>
                  <a:lnTo>
                    <a:pt x="451046" y="997717"/>
                  </a:lnTo>
                  <a:lnTo>
                    <a:pt x="402503" y="990516"/>
                  </a:lnTo>
                  <a:lnTo>
                    <a:pt x="354900" y="978592"/>
                  </a:lnTo>
                  <a:lnTo>
                    <a:pt x="308695" y="962059"/>
                  </a:lnTo>
                  <a:lnTo>
                    <a:pt x="264332" y="941078"/>
                  </a:lnTo>
                  <a:lnTo>
                    <a:pt x="222240" y="915849"/>
                  </a:lnTo>
                  <a:lnTo>
                    <a:pt x="182824" y="886615"/>
                  </a:lnTo>
                  <a:lnTo>
                    <a:pt x="146463" y="853659"/>
                  </a:lnTo>
                  <a:lnTo>
                    <a:pt x="113507" y="817298"/>
                  </a:lnTo>
                  <a:lnTo>
                    <a:pt x="84274" y="777882"/>
                  </a:lnTo>
                  <a:lnTo>
                    <a:pt x="59045" y="735790"/>
                  </a:lnTo>
                  <a:lnTo>
                    <a:pt x="38063" y="691427"/>
                  </a:lnTo>
                  <a:lnTo>
                    <a:pt x="21530" y="645222"/>
                  </a:lnTo>
                  <a:lnTo>
                    <a:pt x="9606" y="597619"/>
                  </a:lnTo>
                  <a:lnTo>
                    <a:pt x="2406" y="549077"/>
                  </a:lnTo>
                  <a:lnTo>
                    <a:pt x="0" y="500190"/>
                  </a:lnTo>
                  <a:lnTo>
                    <a:pt x="148" y="487786"/>
                  </a:lnTo>
                  <a:lnTo>
                    <a:pt x="3759" y="438845"/>
                  </a:lnTo>
                  <a:lnTo>
                    <a:pt x="12149" y="390494"/>
                  </a:lnTo>
                  <a:lnTo>
                    <a:pt x="25238" y="343198"/>
                  </a:lnTo>
                  <a:lnTo>
                    <a:pt x="42900" y="297412"/>
                  </a:lnTo>
                  <a:lnTo>
                    <a:pt x="64964" y="253579"/>
                  </a:lnTo>
                  <a:lnTo>
                    <a:pt x="91219" y="212119"/>
                  </a:lnTo>
                  <a:lnTo>
                    <a:pt x="121411" y="173432"/>
                  </a:lnTo>
                  <a:lnTo>
                    <a:pt x="155250" y="137890"/>
                  </a:lnTo>
                  <a:lnTo>
                    <a:pt x="192409" y="105837"/>
                  </a:lnTo>
                  <a:lnTo>
                    <a:pt x="232531" y="77580"/>
                  </a:lnTo>
                  <a:lnTo>
                    <a:pt x="275230" y="53392"/>
                  </a:lnTo>
                  <a:lnTo>
                    <a:pt x="320094" y="33506"/>
                  </a:lnTo>
                  <a:lnTo>
                    <a:pt x="366691" y="18113"/>
                  </a:lnTo>
                  <a:lnTo>
                    <a:pt x="414572" y="7361"/>
                  </a:lnTo>
                  <a:lnTo>
                    <a:pt x="463277" y="1354"/>
                  </a:lnTo>
                  <a:lnTo>
                    <a:pt x="500060" y="0"/>
                  </a:lnTo>
                  <a:lnTo>
                    <a:pt x="500970" y="11"/>
                  </a:lnTo>
                  <a:lnTo>
                    <a:pt x="500970" y="1000113"/>
                  </a:lnTo>
                  <a:lnTo>
                    <a:pt x="500071" y="1000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7011534"/>
              <a:ext cx="8550910" cy="3275965"/>
            </a:xfrm>
            <a:custGeom>
              <a:avLst/>
              <a:gdLst/>
              <a:ahLst/>
              <a:cxnLst/>
              <a:rect l="l" t="t" r="r" b="b"/>
              <a:pathLst>
                <a:path w="8550910" h="3275965">
                  <a:moveTo>
                    <a:pt x="0" y="3275465"/>
                  </a:moveTo>
                  <a:lnTo>
                    <a:pt x="0" y="0"/>
                  </a:lnTo>
                  <a:lnTo>
                    <a:pt x="8550785" y="0"/>
                  </a:lnTo>
                  <a:lnTo>
                    <a:pt x="8550785" y="3275465"/>
                  </a:lnTo>
                  <a:lnTo>
                    <a:pt x="0" y="32754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182088" y="5231129"/>
            <a:ext cx="4744720" cy="2104390"/>
          </a:xfrm>
          <a:prstGeom prst="rect">
            <a:avLst/>
          </a:prstGeom>
        </p:spPr>
        <p:txBody>
          <a:bodyPr wrap="square" lIns="0" tIns="825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dirty="0" sz="2950" spc="85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endParaRPr sz="2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950" spc="7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endParaRPr sz="2950">
              <a:latin typeface="Lucida Sans Unicode"/>
              <a:cs typeface="Lucida Sans Unicode"/>
            </a:endParaRPr>
          </a:p>
          <a:p>
            <a:pPr marL="12700" marR="5080">
              <a:lnSpc>
                <a:spcPct val="115599"/>
              </a:lnSpc>
            </a:pPr>
            <a:r>
              <a:rPr dirty="0" sz="2950" spc="75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14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30">
                <a:solidFill>
                  <a:srgbClr val="FFFFFF"/>
                </a:solidFill>
                <a:latin typeface="Lucida Sans Unicode"/>
                <a:cs typeface="Lucida Sans Unicode"/>
              </a:rPr>
              <a:t>created_at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45">
                <a:solidFill>
                  <a:srgbClr val="FFFFFF"/>
                </a:solidFill>
                <a:latin typeface="Lucida Sans Unicode"/>
                <a:cs typeface="Lucida Sans Unicode"/>
              </a:rPr>
              <a:t>ASC  </a:t>
            </a:r>
            <a:r>
              <a:rPr dirty="0" sz="2950" spc="25">
                <a:solidFill>
                  <a:srgbClr val="FFFFFF"/>
                </a:solidFill>
                <a:latin typeface="Lucida Sans Unicode"/>
                <a:cs typeface="Lucida Sans Unicode"/>
              </a:rPr>
              <a:t>LIMIT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dirty="0" sz="29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950" spc="-155">
                <a:solidFill>
                  <a:srgbClr val="FFFFFF"/>
                </a:solidFill>
                <a:latin typeface="Lucida Sans Unicode"/>
                <a:cs typeface="Lucida Sans Unicode"/>
              </a:rPr>
              <a:t>;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2632967"/>
            <a:ext cx="18288000" cy="7654290"/>
            <a:chOff x="0" y="2632967"/>
            <a:chExt cx="18288000" cy="7654290"/>
          </a:xfrm>
        </p:grpSpPr>
        <p:sp>
          <p:nvSpPr>
            <p:cNvPr id="22" name="object 22"/>
            <p:cNvSpPr/>
            <p:nvPr/>
          </p:nvSpPr>
          <p:spPr>
            <a:xfrm>
              <a:off x="8420049" y="8108390"/>
              <a:ext cx="9868535" cy="2178685"/>
            </a:xfrm>
            <a:custGeom>
              <a:avLst/>
              <a:gdLst/>
              <a:ahLst/>
              <a:cxnLst/>
              <a:rect l="l" t="t" r="r" b="b"/>
              <a:pathLst>
                <a:path w="9868535" h="2178684">
                  <a:moveTo>
                    <a:pt x="208534" y="0"/>
                  </a:moveTo>
                  <a:lnTo>
                    <a:pt x="0" y="0"/>
                  </a:lnTo>
                  <a:lnTo>
                    <a:pt x="0" y="2178608"/>
                  </a:lnTo>
                  <a:lnTo>
                    <a:pt x="208534" y="2178608"/>
                  </a:lnTo>
                  <a:lnTo>
                    <a:pt x="208534" y="0"/>
                  </a:lnTo>
                  <a:close/>
                </a:path>
                <a:path w="9868535" h="2178684">
                  <a:moveTo>
                    <a:pt x="9867938" y="0"/>
                  </a:moveTo>
                  <a:lnTo>
                    <a:pt x="276847" y="0"/>
                  </a:lnTo>
                  <a:lnTo>
                    <a:pt x="276847" y="2178608"/>
                  </a:lnTo>
                  <a:lnTo>
                    <a:pt x="9867938" y="2178608"/>
                  </a:lnTo>
                  <a:lnTo>
                    <a:pt x="98679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28585" y="2632967"/>
              <a:ext cx="68580" cy="7654290"/>
            </a:xfrm>
            <a:custGeom>
              <a:avLst/>
              <a:gdLst/>
              <a:ahLst/>
              <a:cxnLst/>
              <a:rect l="l" t="t" r="r" b="b"/>
              <a:pathLst>
                <a:path w="68579" h="7654290">
                  <a:moveTo>
                    <a:pt x="0" y="7654031"/>
                  </a:moveTo>
                  <a:lnTo>
                    <a:pt x="30212" y="0"/>
                  </a:lnTo>
                  <a:lnTo>
                    <a:pt x="68312" y="150"/>
                  </a:lnTo>
                  <a:lnTo>
                    <a:pt x="38100" y="7654031"/>
                  </a:lnTo>
                  <a:lnTo>
                    <a:pt x="0" y="7654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9786035"/>
              <a:ext cx="18288000" cy="501015"/>
            </a:xfrm>
            <a:custGeom>
              <a:avLst/>
              <a:gdLst/>
              <a:ahLst/>
              <a:cxnLst/>
              <a:rect l="l" t="t" r="r" b="b"/>
              <a:pathLst>
                <a:path w="18288000" h="501015">
                  <a:moveTo>
                    <a:pt x="499148" y="500062"/>
                  </a:moveTo>
                  <a:lnTo>
                    <a:pt x="496735" y="451053"/>
                  </a:lnTo>
                  <a:lnTo>
                    <a:pt x="489534" y="402501"/>
                  </a:lnTo>
                  <a:lnTo>
                    <a:pt x="477621" y="354901"/>
                  </a:lnTo>
                  <a:lnTo>
                    <a:pt x="461086" y="308698"/>
                  </a:lnTo>
                  <a:lnTo>
                    <a:pt x="440105" y="264337"/>
                  </a:lnTo>
                  <a:lnTo>
                    <a:pt x="414870" y="222250"/>
                  </a:lnTo>
                  <a:lnTo>
                    <a:pt x="385635" y="182829"/>
                  </a:lnTo>
                  <a:lnTo>
                    <a:pt x="352679" y="146469"/>
                  </a:lnTo>
                  <a:lnTo>
                    <a:pt x="316318" y="113512"/>
                  </a:lnTo>
                  <a:lnTo>
                    <a:pt x="276910" y="84277"/>
                  </a:lnTo>
                  <a:lnTo>
                    <a:pt x="234810" y="59055"/>
                  </a:lnTo>
                  <a:lnTo>
                    <a:pt x="190449" y="38061"/>
                  </a:lnTo>
                  <a:lnTo>
                    <a:pt x="144246" y="21539"/>
                  </a:lnTo>
                  <a:lnTo>
                    <a:pt x="96647" y="9613"/>
                  </a:lnTo>
                  <a:lnTo>
                    <a:pt x="48094" y="2413"/>
                  </a:lnTo>
                  <a:lnTo>
                    <a:pt x="0" y="12"/>
                  </a:lnTo>
                  <a:lnTo>
                    <a:pt x="0" y="500964"/>
                  </a:lnTo>
                  <a:lnTo>
                    <a:pt x="499135" y="500964"/>
                  </a:lnTo>
                  <a:lnTo>
                    <a:pt x="499148" y="500062"/>
                  </a:lnTo>
                  <a:close/>
                </a:path>
                <a:path w="18288000" h="501015">
                  <a:moveTo>
                    <a:pt x="18288000" y="12"/>
                  </a:moveTo>
                  <a:lnTo>
                    <a:pt x="18238064" y="2413"/>
                  </a:lnTo>
                  <a:lnTo>
                    <a:pt x="18189525" y="9613"/>
                  </a:lnTo>
                  <a:lnTo>
                    <a:pt x="18141925" y="21539"/>
                  </a:lnTo>
                  <a:lnTo>
                    <a:pt x="18095722" y="38061"/>
                  </a:lnTo>
                  <a:lnTo>
                    <a:pt x="18051361" y="59055"/>
                  </a:lnTo>
                  <a:lnTo>
                    <a:pt x="18009261" y="84277"/>
                  </a:lnTo>
                  <a:lnTo>
                    <a:pt x="17969853" y="113512"/>
                  </a:lnTo>
                  <a:lnTo>
                    <a:pt x="17933493" y="146469"/>
                  </a:lnTo>
                  <a:lnTo>
                    <a:pt x="17900536" y="182829"/>
                  </a:lnTo>
                  <a:lnTo>
                    <a:pt x="17871301" y="222250"/>
                  </a:lnTo>
                  <a:lnTo>
                    <a:pt x="17846066" y="264337"/>
                  </a:lnTo>
                  <a:lnTo>
                    <a:pt x="17825085" y="308698"/>
                  </a:lnTo>
                  <a:lnTo>
                    <a:pt x="17808550" y="354901"/>
                  </a:lnTo>
                  <a:lnTo>
                    <a:pt x="17796625" y="402501"/>
                  </a:lnTo>
                  <a:lnTo>
                    <a:pt x="17789436" y="451053"/>
                  </a:lnTo>
                  <a:lnTo>
                    <a:pt x="17787023" y="500189"/>
                  </a:lnTo>
                  <a:lnTo>
                    <a:pt x="17787036" y="500964"/>
                  </a:lnTo>
                  <a:lnTo>
                    <a:pt x="18288000" y="500964"/>
                  </a:lnTo>
                  <a:lnTo>
                    <a:pt x="1828800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02047" y="188734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5704" y="1918584"/>
            <a:ext cx="8392795" cy="5943600"/>
          </a:xfrm>
          <a:custGeom>
            <a:avLst/>
            <a:gdLst/>
            <a:ahLst/>
            <a:cxnLst/>
            <a:rect l="l" t="t" r="r" b="b"/>
            <a:pathLst>
              <a:path w="8392794" h="5943600">
                <a:moveTo>
                  <a:pt x="8392296" y="5943600"/>
                </a:moveTo>
                <a:lnTo>
                  <a:pt x="157003" y="5943600"/>
                </a:lnTo>
                <a:lnTo>
                  <a:pt x="152777" y="5942541"/>
                </a:lnTo>
                <a:lnTo>
                  <a:pt x="114932" y="5928298"/>
                </a:lnTo>
                <a:lnTo>
                  <a:pt x="80593" y="5906946"/>
                </a:lnTo>
                <a:lnTo>
                  <a:pt x="51080" y="5879306"/>
                </a:lnTo>
                <a:lnTo>
                  <a:pt x="27526" y="5846439"/>
                </a:lnTo>
                <a:lnTo>
                  <a:pt x="10837" y="5809607"/>
                </a:lnTo>
                <a:lnTo>
                  <a:pt x="1654" y="5770230"/>
                </a:lnTo>
                <a:lnTo>
                  <a:pt x="0" y="5750055"/>
                </a:lnTo>
                <a:lnTo>
                  <a:pt x="0" y="0"/>
                </a:lnTo>
                <a:lnTo>
                  <a:pt x="8392296" y="0"/>
                </a:lnTo>
                <a:lnTo>
                  <a:pt x="8392296" y="5943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01690" y="8722193"/>
            <a:ext cx="3286309" cy="156480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005922" y="443584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48468" y="448541"/>
            <a:ext cx="4424045" cy="112522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u="none"/>
              <a:t>INSIGHTS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5011" y="546688"/>
            <a:ext cx="962024" cy="9620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"/>
              <a:ext cx="5485774" cy="43025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918588"/>
              <a:ext cx="18288000" cy="8368665"/>
            </a:xfrm>
            <a:custGeom>
              <a:avLst/>
              <a:gdLst/>
              <a:ahLst/>
              <a:cxnLst/>
              <a:rect l="l" t="t" r="r" b="b"/>
              <a:pathLst>
                <a:path w="18288000" h="8368665">
                  <a:moveTo>
                    <a:pt x="18288000" y="3328085"/>
                  </a:moveTo>
                  <a:lnTo>
                    <a:pt x="10104730" y="3328085"/>
                  </a:lnTo>
                  <a:lnTo>
                    <a:pt x="10104730" y="0"/>
                  </a:lnTo>
                  <a:lnTo>
                    <a:pt x="0" y="0"/>
                  </a:lnTo>
                  <a:lnTo>
                    <a:pt x="0" y="4527562"/>
                  </a:lnTo>
                  <a:lnTo>
                    <a:pt x="0" y="5943600"/>
                  </a:lnTo>
                  <a:lnTo>
                    <a:pt x="0" y="8368424"/>
                  </a:lnTo>
                  <a:lnTo>
                    <a:pt x="9511386" y="8368424"/>
                  </a:lnTo>
                  <a:lnTo>
                    <a:pt x="9932937" y="8368424"/>
                  </a:lnTo>
                  <a:lnTo>
                    <a:pt x="18288000" y="8368424"/>
                  </a:lnTo>
                  <a:lnTo>
                    <a:pt x="18288000" y="3328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3877" y="2772566"/>
              <a:ext cx="3981449" cy="75144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39515" y="1713797"/>
              <a:ext cx="4505960" cy="0"/>
            </a:xfrm>
            <a:custGeom>
              <a:avLst/>
              <a:gdLst/>
              <a:ahLst/>
              <a:cxnLst/>
              <a:rect l="l" t="t" r="r" b="b"/>
              <a:pathLst>
                <a:path w="4505959" h="0">
                  <a:moveTo>
                    <a:pt x="450538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88270" y="2070888"/>
            <a:ext cx="7343775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185" b="1">
                <a:solidFill>
                  <a:srgbClr val="FFFFFF"/>
                </a:solidFill>
                <a:latin typeface="Arial"/>
                <a:cs typeface="Arial"/>
              </a:rPr>
              <a:t>&gt;_</a:t>
            </a:r>
            <a:r>
              <a:rPr dirty="0" sz="25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20" b="1">
                <a:solidFill>
                  <a:srgbClr val="FFFFFF"/>
                </a:solidFill>
                <a:latin typeface="Arial"/>
                <a:cs typeface="Arial"/>
              </a:rPr>
              <a:t>2.Remind</a:t>
            </a:r>
            <a:r>
              <a:rPr dirty="0" sz="25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65" b="1">
                <a:solidFill>
                  <a:srgbClr val="FFFFFF"/>
                </a:solidFill>
                <a:latin typeface="Arial"/>
                <a:cs typeface="Arial"/>
              </a:rPr>
              <a:t>Inactive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15" b="1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2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75" b="1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FFFFFF"/>
                </a:solidFill>
                <a:latin typeface="Arial"/>
                <a:cs typeface="Arial"/>
              </a:rPr>
              <a:t>Posting: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19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dirty="0" sz="2500" spc="-7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encouraging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them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via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email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publish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5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first </a:t>
            </a:r>
            <a:r>
              <a:rPr dirty="0" sz="2500" spc="-7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image.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18375" y="2210038"/>
            <a:ext cx="989901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3075" algn="l"/>
              </a:tabLst>
            </a:pPr>
            <a:r>
              <a:rPr dirty="0" sz="2500" spc="-420">
                <a:solidFill>
                  <a:srgbClr val="FFFFFF"/>
                </a:solidFill>
                <a:latin typeface="Lucida Sans Unicode"/>
                <a:cs typeface="Lucida Sans Unicode"/>
              </a:rPr>
              <a:t>&gt;_	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never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5">
                <a:solidFill>
                  <a:srgbClr val="FFFFFF"/>
                </a:solidFill>
                <a:latin typeface="Lucida Sans Unicode"/>
                <a:cs typeface="Lucida Sans Unicode"/>
              </a:rPr>
              <a:t>posted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single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photo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Instagram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0613" y="4384664"/>
            <a:ext cx="3481704" cy="2050414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dirty="0" sz="2850" spc="10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65">
                <a:solidFill>
                  <a:srgbClr val="FFFFFF"/>
                </a:solidFill>
                <a:latin typeface="Lucida Sans Unicode"/>
                <a:cs typeface="Lucida Sans Unicode"/>
              </a:rPr>
              <a:t>u.id,</a:t>
            </a:r>
            <a:endParaRPr sz="2850">
              <a:latin typeface="Lucida Sans Unicode"/>
              <a:cs typeface="Lucida Sans Unicode"/>
            </a:endParaRPr>
          </a:p>
          <a:p>
            <a:pPr marL="12700" marR="5080">
              <a:lnSpc>
                <a:spcPct val="116500"/>
              </a:lnSpc>
            </a:pPr>
            <a:r>
              <a:rPr dirty="0" sz="2850" spc="-20">
                <a:solidFill>
                  <a:srgbClr val="FFFFFF"/>
                </a:solidFill>
                <a:latin typeface="Lucida Sans Unicode"/>
                <a:cs typeface="Lucida Sans Unicode"/>
              </a:rPr>
              <a:t>u.username, </a:t>
            </a:r>
            <a:r>
              <a:rPr dirty="0" sz="28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Lucida Sans Unicode"/>
                <a:cs typeface="Lucida Sans Unicode"/>
              </a:rPr>
              <a:t>Count(p.user_id)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65">
                <a:solidFill>
                  <a:srgbClr val="FFFFFF"/>
                </a:solidFill>
                <a:latin typeface="Lucida Sans Unicode"/>
                <a:cs typeface="Lucida Sans Unicode"/>
              </a:rPr>
              <a:t>AS  </a:t>
            </a:r>
            <a:r>
              <a:rPr dirty="0" sz="2850" spc="-15">
                <a:solidFill>
                  <a:srgbClr val="FFFFFF"/>
                </a:solidFill>
                <a:latin typeface="Lucida Sans Unicode"/>
                <a:cs typeface="Lucida Sans Unicode"/>
              </a:rPr>
              <a:t>'no._of_posts'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0" y="6446149"/>
            <a:ext cx="9933305" cy="384111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833119">
              <a:lnSpc>
                <a:spcPct val="100000"/>
              </a:lnSpc>
              <a:spcBef>
                <a:spcPts val="370"/>
              </a:spcBef>
            </a:pPr>
            <a:r>
              <a:rPr dirty="0" sz="2850" spc="9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5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endParaRPr sz="2850">
              <a:latin typeface="Lucida Sans Unicode"/>
              <a:cs typeface="Lucida Sans Unicode"/>
            </a:endParaRPr>
          </a:p>
          <a:p>
            <a:pPr marL="833119" marR="5629910">
              <a:lnSpc>
                <a:spcPct val="116500"/>
              </a:lnSpc>
            </a:pPr>
            <a:r>
              <a:rPr dirty="0" sz="2850" spc="60">
                <a:solidFill>
                  <a:srgbClr val="FFFFFF"/>
                </a:solidFill>
                <a:latin typeface="Lucida Sans Unicode"/>
                <a:cs typeface="Lucida Sans Unicode"/>
              </a:rPr>
              <a:t>LEFT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210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8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30">
                <a:solidFill>
                  <a:srgbClr val="FFFFFF"/>
                </a:solidFill>
                <a:latin typeface="Lucida Sans Unicode"/>
                <a:cs typeface="Lucida Sans Unicode"/>
              </a:rPr>
              <a:t>photos</a:t>
            </a:r>
            <a:r>
              <a:rPr dirty="0" sz="285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45">
                <a:solidFill>
                  <a:srgbClr val="FFFFFF"/>
                </a:solidFill>
                <a:latin typeface="Lucida Sans Unicode"/>
                <a:cs typeface="Lucida Sans Unicode"/>
              </a:rPr>
              <a:t>p </a:t>
            </a:r>
            <a:r>
              <a:rPr dirty="0" sz="2850" spc="-8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5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Lucida Sans Unicode"/>
                <a:cs typeface="Lucida Sans Unicode"/>
              </a:rPr>
              <a:t>u.id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70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30">
                <a:solidFill>
                  <a:srgbClr val="FFFFFF"/>
                </a:solidFill>
                <a:latin typeface="Lucida Sans Unicode"/>
                <a:cs typeface="Lucida Sans Unicode"/>
              </a:rPr>
              <a:t>p.user_id  </a:t>
            </a:r>
            <a:r>
              <a:rPr dirty="0" sz="2850" spc="125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dirty="0" sz="28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1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45">
                <a:solidFill>
                  <a:srgbClr val="FFFFFF"/>
                </a:solidFill>
                <a:latin typeface="Lucida Sans Unicode"/>
                <a:cs typeface="Lucida Sans Unicode"/>
              </a:rPr>
              <a:t>u.id</a:t>
            </a:r>
            <a:endParaRPr sz="2850">
              <a:latin typeface="Lucida Sans Unicode"/>
              <a:cs typeface="Lucida Sans Unicode"/>
            </a:endParaRPr>
          </a:p>
          <a:p>
            <a:pPr marL="833119">
              <a:lnSpc>
                <a:spcPct val="100000"/>
              </a:lnSpc>
              <a:spcBef>
                <a:spcPts val="565"/>
              </a:spcBef>
            </a:pPr>
            <a:r>
              <a:rPr dirty="0" sz="2850" spc="40">
                <a:solidFill>
                  <a:srgbClr val="FFFFFF"/>
                </a:solidFill>
                <a:latin typeface="Lucida Sans Unicode"/>
                <a:cs typeface="Lucida Sans Unicode"/>
              </a:rPr>
              <a:t>HAVING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Lucida Sans Unicode"/>
                <a:cs typeface="Lucida Sans Unicode"/>
              </a:rPr>
              <a:t>Count(p.user_id)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700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85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35">
                <a:solidFill>
                  <a:srgbClr val="FFFFFF"/>
                </a:solidFill>
                <a:latin typeface="Lucida Sans Unicode"/>
                <a:cs typeface="Lucida Sans Unicode"/>
              </a:rPr>
              <a:t>0;</a:t>
            </a:r>
            <a:endParaRPr sz="285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1251964"/>
            <a:ext cx="18288000" cy="9035415"/>
            <a:chOff x="0" y="1251964"/>
            <a:chExt cx="18288000" cy="9035415"/>
          </a:xfrm>
        </p:grpSpPr>
        <p:sp>
          <p:nvSpPr>
            <p:cNvPr id="17" name="object 17"/>
            <p:cNvSpPr/>
            <p:nvPr/>
          </p:nvSpPr>
          <p:spPr>
            <a:xfrm>
              <a:off x="0" y="1251965"/>
              <a:ext cx="18288000" cy="9035415"/>
            </a:xfrm>
            <a:custGeom>
              <a:avLst/>
              <a:gdLst/>
              <a:ahLst/>
              <a:cxnLst/>
              <a:rect l="l" t="t" r="r" b="b"/>
              <a:pathLst>
                <a:path w="18288000" h="9035415">
                  <a:moveTo>
                    <a:pt x="368935" y="736244"/>
                  </a:moveTo>
                  <a:lnTo>
                    <a:pt x="366534" y="687235"/>
                  </a:lnTo>
                  <a:lnTo>
                    <a:pt x="359333" y="638695"/>
                  </a:lnTo>
                  <a:lnTo>
                    <a:pt x="347408" y="591083"/>
                  </a:lnTo>
                  <a:lnTo>
                    <a:pt x="330873" y="544880"/>
                  </a:lnTo>
                  <a:lnTo>
                    <a:pt x="309892" y="500519"/>
                  </a:lnTo>
                  <a:lnTo>
                    <a:pt x="284657" y="458431"/>
                  </a:lnTo>
                  <a:lnTo>
                    <a:pt x="255422" y="419011"/>
                  </a:lnTo>
                  <a:lnTo>
                    <a:pt x="222478" y="382651"/>
                  </a:lnTo>
                  <a:lnTo>
                    <a:pt x="186105" y="349694"/>
                  </a:lnTo>
                  <a:lnTo>
                    <a:pt x="146697" y="320459"/>
                  </a:lnTo>
                  <a:lnTo>
                    <a:pt x="104597" y="295236"/>
                  </a:lnTo>
                  <a:lnTo>
                    <a:pt x="60236" y="274256"/>
                  </a:lnTo>
                  <a:lnTo>
                    <a:pt x="14033" y="257721"/>
                  </a:lnTo>
                  <a:lnTo>
                    <a:pt x="0" y="253707"/>
                  </a:lnTo>
                  <a:lnTo>
                    <a:pt x="0" y="1218793"/>
                  </a:lnTo>
                  <a:lnTo>
                    <a:pt x="37338" y="1207084"/>
                  </a:lnTo>
                  <a:lnTo>
                    <a:pt x="82677" y="1188300"/>
                  </a:lnTo>
                  <a:lnTo>
                    <a:pt x="125958" y="1165161"/>
                  </a:lnTo>
                  <a:lnTo>
                    <a:pt x="166763" y="1137907"/>
                  </a:lnTo>
                  <a:lnTo>
                    <a:pt x="204698" y="1106766"/>
                  </a:lnTo>
                  <a:lnTo>
                    <a:pt x="239395" y="1072070"/>
                  </a:lnTo>
                  <a:lnTo>
                    <a:pt x="270535" y="1034135"/>
                  </a:lnTo>
                  <a:lnTo>
                    <a:pt x="297789" y="993330"/>
                  </a:lnTo>
                  <a:lnTo>
                    <a:pt x="320929" y="950048"/>
                  </a:lnTo>
                  <a:lnTo>
                    <a:pt x="339712" y="904709"/>
                  </a:lnTo>
                  <a:lnTo>
                    <a:pt x="353949" y="857758"/>
                  </a:lnTo>
                  <a:lnTo>
                    <a:pt x="363524" y="809625"/>
                  </a:lnTo>
                  <a:lnTo>
                    <a:pt x="368338" y="760780"/>
                  </a:lnTo>
                  <a:lnTo>
                    <a:pt x="368935" y="736244"/>
                  </a:lnTo>
                  <a:close/>
                </a:path>
                <a:path w="18288000" h="9035415">
                  <a:moveTo>
                    <a:pt x="540727" y="9034132"/>
                  </a:moveTo>
                  <a:lnTo>
                    <a:pt x="538314" y="8985123"/>
                  </a:lnTo>
                  <a:lnTo>
                    <a:pt x="531114" y="8936571"/>
                  </a:lnTo>
                  <a:lnTo>
                    <a:pt x="519201" y="8888971"/>
                  </a:lnTo>
                  <a:lnTo>
                    <a:pt x="502666" y="8842769"/>
                  </a:lnTo>
                  <a:lnTo>
                    <a:pt x="481685" y="8798408"/>
                  </a:lnTo>
                  <a:lnTo>
                    <a:pt x="456450" y="8756320"/>
                  </a:lnTo>
                  <a:lnTo>
                    <a:pt x="427215" y="8716899"/>
                  </a:lnTo>
                  <a:lnTo>
                    <a:pt x="394258" y="8680539"/>
                  </a:lnTo>
                  <a:lnTo>
                    <a:pt x="357898" y="8647582"/>
                  </a:lnTo>
                  <a:lnTo>
                    <a:pt x="318490" y="8618347"/>
                  </a:lnTo>
                  <a:lnTo>
                    <a:pt x="276390" y="8593112"/>
                  </a:lnTo>
                  <a:lnTo>
                    <a:pt x="232029" y="8572132"/>
                  </a:lnTo>
                  <a:lnTo>
                    <a:pt x="185826" y="8555609"/>
                  </a:lnTo>
                  <a:lnTo>
                    <a:pt x="138226" y="8543684"/>
                  </a:lnTo>
                  <a:lnTo>
                    <a:pt x="89674" y="8536483"/>
                  </a:lnTo>
                  <a:lnTo>
                    <a:pt x="40652" y="8534070"/>
                  </a:lnTo>
                  <a:lnTo>
                    <a:pt x="28384" y="8534222"/>
                  </a:lnTo>
                  <a:lnTo>
                    <a:pt x="16129" y="8534679"/>
                  </a:lnTo>
                  <a:lnTo>
                    <a:pt x="3886" y="8535429"/>
                  </a:lnTo>
                  <a:lnTo>
                    <a:pt x="0" y="8535759"/>
                  </a:lnTo>
                  <a:lnTo>
                    <a:pt x="0" y="9035034"/>
                  </a:lnTo>
                  <a:lnTo>
                    <a:pt x="540715" y="9035034"/>
                  </a:lnTo>
                  <a:lnTo>
                    <a:pt x="540727" y="9034132"/>
                  </a:lnTo>
                  <a:close/>
                </a:path>
                <a:path w="18288000" h="9035415">
                  <a:moveTo>
                    <a:pt x="18287988" y="0"/>
                  </a:moveTo>
                  <a:lnTo>
                    <a:pt x="18240972" y="18059"/>
                  </a:lnTo>
                  <a:lnTo>
                    <a:pt x="18197145" y="40119"/>
                  </a:lnTo>
                  <a:lnTo>
                    <a:pt x="18155679" y="66370"/>
                  </a:lnTo>
                  <a:lnTo>
                    <a:pt x="18116995" y="96570"/>
                  </a:lnTo>
                  <a:lnTo>
                    <a:pt x="18081460" y="130403"/>
                  </a:lnTo>
                  <a:lnTo>
                    <a:pt x="18049405" y="167563"/>
                  </a:lnTo>
                  <a:lnTo>
                    <a:pt x="18021148" y="207683"/>
                  </a:lnTo>
                  <a:lnTo>
                    <a:pt x="17996954" y="250393"/>
                  </a:lnTo>
                  <a:lnTo>
                    <a:pt x="17977066" y="295249"/>
                  </a:lnTo>
                  <a:lnTo>
                    <a:pt x="17961674" y="341845"/>
                  </a:lnTo>
                  <a:lnTo>
                    <a:pt x="17950930" y="389724"/>
                  </a:lnTo>
                  <a:lnTo>
                    <a:pt x="17944923" y="438429"/>
                  </a:lnTo>
                  <a:lnTo>
                    <a:pt x="17943564" y="475284"/>
                  </a:lnTo>
                  <a:lnTo>
                    <a:pt x="17943716" y="487489"/>
                  </a:lnTo>
                  <a:lnTo>
                    <a:pt x="17947323" y="536435"/>
                  </a:lnTo>
                  <a:lnTo>
                    <a:pt x="17955718" y="584784"/>
                  </a:lnTo>
                  <a:lnTo>
                    <a:pt x="17968799" y="632079"/>
                  </a:lnTo>
                  <a:lnTo>
                    <a:pt x="17986464" y="677862"/>
                  </a:lnTo>
                  <a:lnTo>
                    <a:pt x="18008537" y="721702"/>
                  </a:lnTo>
                  <a:lnTo>
                    <a:pt x="18034788" y="763155"/>
                  </a:lnTo>
                  <a:lnTo>
                    <a:pt x="18064976" y="801852"/>
                  </a:lnTo>
                  <a:lnTo>
                    <a:pt x="18098821" y="837387"/>
                  </a:lnTo>
                  <a:lnTo>
                    <a:pt x="18135981" y="869442"/>
                  </a:lnTo>
                  <a:lnTo>
                    <a:pt x="18176101" y="897699"/>
                  </a:lnTo>
                  <a:lnTo>
                    <a:pt x="18218798" y="921893"/>
                  </a:lnTo>
                  <a:lnTo>
                    <a:pt x="18263654" y="941768"/>
                  </a:lnTo>
                  <a:lnTo>
                    <a:pt x="18287988" y="950429"/>
                  </a:lnTo>
                  <a:lnTo>
                    <a:pt x="18287988" y="0"/>
                  </a:lnTo>
                  <a:close/>
                </a:path>
                <a:path w="18288000" h="9035415">
                  <a:moveTo>
                    <a:pt x="18288000" y="8759736"/>
                  </a:moveTo>
                  <a:lnTo>
                    <a:pt x="18238064" y="8762124"/>
                  </a:lnTo>
                  <a:lnTo>
                    <a:pt x="18189525" y="8769325"/>
                  </a:lnTo>
                  <a:lnTo>
                    <a:pt x="18141925" y="8781250"/>
                  </a:lnTo>
                  <a:lnTo>
                    <a:pt x="18095722" y="8797785"/>
                  </a:lnTo>
                  <a:lnTo>
                    <a:pt x="18051361" y="8818766"/>
                  </a:lnTo>
                  <a:lnTo>
                    <a:pt x="18009261" y="8844001"/>
                  </a:lnTo>
                  <a:lnTo>
                    <a:pt x="17969853" y="8873223"/>
                  </a:lnTo>
                  <a:lnTo>
                    <a:pt x="17933493" y="8906180"/>
                  </a:lnTo>
                  <a:lnTo>
                    <a:pt x="17900536" y="8942540"/>
                  </a:lnTo>
                  <a:lnTo>
                    <a:pt x="17871301" y="8981961"/>
                  </a:lnTo>
                  <a:lnTo>
                    <a:pt x="17846066" y="9024048"/>
                  </a:lnTo>
                  <a:lnTo>
                    <a:pt x="17840376" y="9035034"/>
                  </a:lnTo>
                  <a:lnTo>
                    <a:pt x="18288000" y="9035034"/>
                  </a:lnTo>
                  <a:lnTo>
                    <a:pt x="18288000" y="8759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93416" y="1728271"/>
              <a:ext cx="62230" cy="8439150"/>
            </a:xfrm>
            <a:custGeom>
              <a:avLst/>
              <a:gdLst/>
              <a:ahLst/>
              <a:cxnLst/>
              <a:rect l="l" t="t" r="r" b="b"/>
              <a:pathLst>
                <a:path w="62229" h="8439150">
                  <a:moveTo>
                    <a:pt x="0" y="0"/>
                  </a:moveTo>
                  <a:lnTo>
                    <a:pt x="62004" y="8439011"/>
                  </a:lnTo>
                </a:path>
              </a:pathLst>
            </a:custGeom>
            <a:ln w="380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4194964" y="1"/>
            <a:ext cx="4093210" cy="2933700"/>
            <a:chOff x="14194964" y="1"/>
            <a:chExt cx="4093210" cy="293370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94964" y="1"/>
              <a:ext cx="4093033" cy="293314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99182" y="213214"/>
              <a:ext cx="714374" cy="714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95704" y="0"/>
            <a:ext cx="8392795" cy="8107045"/>
            <a:chOff x="9895704" y="0"/>
            <a:chExt cx="8392795" cy="8107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24515" y="0"/>
              <a:ext cx="4063483" cy="33820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95704" y="2163412"/>
              <a:ext cx="8392795" cy="5943600"/>
            </a:xfrm>
            <a:custGeom>
              <a:avLst/>
              <a:gdLst/>
              <a:ahLst/>
              <a:cxnLst/>
              <a:rect l="l" t="t" r="r" b="b"/>
              <a:pathLst>
                <a:path w="8392794" h="5943600">
                  <a:moveTo>
                    <a:pt x="8392296" y="5943600"/>
                  </a:moveTo>
                  <a:lnTo>
                    <a:pt x="157001" y="5943600"/>
                  </a:lnTo>
                  <a:lnTo>
                    <a:pt x="152777" y="5942542"/>
                  </a:lnTo>
                  <a:lnTo>
                    <a:pt x="114932" y="5928298"/>
                  </a:lnTo>
                  <a:lnTo>
                    <a:pt x="80593" y="5906946"/>
                  </a:lnTo>
                  <a:lnTo>
                    <a:pt x="51080" y="5879306"/>
                  </a:lnTo>
                  <a:lnTo>
                    <a:pt x="27526" y="5846439"/>
                  </a:lnTo>
                  <a:lnTo>
                    <a:pt x="10837" y="5809607"/>
                  </a:lnTo>
                  <a:lnTo>
                    <a:pt x="1654" y="5770230"/>
                  </a:lnTo>
                  <a:lnTo>
                    <a:pt x="0" y="5750055"/>
                  </a:lnTo>
                  <a:lnTo>
                    <a:pt x="0" y="0"/>
                  </a:lnTo>
                  <a:lnTo>
                    <a:pt x="8392296" y="0"/>
                  </a:lnTo>
                  <a:lnTo>
                    <a:pt x="8392296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01687" y="8722192"/>
            <a:ext cx="3286312" cy="15648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5614930" cy="42101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939462" y="398528"/>
            <a:ext cx="4505960" cy="22225"/>
          </a:xfrm>
          <a:custGeom>
            <a:avLst/>
            <a:gdLst/>
            <a:ahLst/>
            <a:cxnLst/>
            <a:rect l="l" t="t" r="r" b="b"/>
            <a:pathLst>
              <a:path w="4505959" h="22225">
                <a:moveTo>
                  <a:pt x="4505382" y="22053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3825">
              <a:lnSpc>
                <a:spcPct val="100000"/>
              </a:lnSpc>
              <a:spcBef>
                <a:spcPts val="115"/>
              </a:spcBef>
            </a:pPr>
            <a:r>
              <a:rPr dirty="0" spc="-850" b="0">
                <a:latin typeface="Times New Roman"/>
                <a:cs typeface="Times New Roman"/>
              </a:rPr>
              <a:t> </a:t>
            </a:r>
            <a:r>
              <a:rPr dirty="0"/>
              <a:t>INSIGHTS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5011" y="546687"/>
            <a:ext cx="962024" cy="96202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787030" y="1510712"/>
            <a:ext cx="501015" cy="1000125"/>
          </a:xfrm>
          <a:custGeom>
            <a:avLst/>
            <a:gdLst/>
            <a:ahLst/>
            <a:cxnLst/>
            <a:rect l="l" t="t" r="r" b="b"/>
            <a:pathLst>
              <a:path w="501015" h="1000125">
                <a:moveTo>
                  <a:pt x="500071" y="1000124"/>
                </a:moveTo>
                <a:lnTo>
                  <a:pt x="451046" y="997717"/>
                </a:lnTo>
                <a:lnTo>
                  <a:pt x="402503" y="990516"/>
                </a:lnTo>
                <a:lnTo>
                  <a:pt x="354900" y="978592"/>
                </a:lnTo>
                <a:lnTo>
                  <a:pt x="308695" y="962059"/>
                </a:lnTo>
                <a:lnTo>
                  <a:pt x="264332" y="941078"/>
                </a:lnTo>
                <a:lnTo>
                  <a:pt x="222240" y="915849"/>
                </a:lnTo>
                <a:lnTo>
                  <a:pt x="182824" y="886615"/>
                </a:lnTo>
                <a:lnTo>
                  <a:pt x="146463" y="853659"/>
                </a:lnTo>
                <a:lnTo>
                  <a:pt x="113507" y="817298"/>
                </a:lnTo>
                <a:lnTo>
                  <a:pt x="84274" y="777882"/>
                </a:lnTo>
                <a:lnTo>
                  <a:pt x="59045" y="735790"/>
                </a:lnTo>
                <a:lnTo>
                  <a:pt x="38063" y="691427"/>
                </a:lnTo>
                <a:lnTo>
                  <a:pt x="21530" y="645222"/>
                </a:lnTo>
                <a:lnTo>
                  <a:pt x="9606" y="597619"/>
                </a:lnTo>
                <a:lnTo>
                  <a:pt x="2406" y="549077"/>
                </a:lnTo>
                <a:lnTo>
                  <a:pt x="0" y="500190"/>
                </a:lnTo>
                <a:lnTo>
                  <a:pt x="148" y="487786"/>
                </a:lnTo>
                <a:lnTo>
                  <a:pt x="3759" y="438845"/>
                </a:lnTo>
                <a:lnTo>
                  <a:pt x="12149" y="390494"/>
                </a:lnTo>
                <a:lnTo>
                  <a:pt x="25238" y="343198"/>
                </a:lnTo>
                <a:lnTo>
                  <a:pt x="42900" y="297412"/>
                </a:lnTo>
                <a:lnTo>
                  <a:pt x="64964" y="253579"/>
                </a:lnTo>
                <a:lnTo>
                  <a:pt x="91219" y="212119"/>
                </a:lnTo>
                <a:lnTo>
                  <a:pt x="121411" y="173432"/>
                </a:lnTo>
                <a:lnTo>
                  <a:pt x="155250" y="137890"/>
                </a:lnTo>
                <a:lnTo>
                  <a:pt x="192409" y="105837"/>
                </a:lnTo>
                <a:lnTo>
                  <a:pt x="232531" y="77580"/>
                </a:lnTo>
                <a:lnTo>
                  <a:pt x="275230" y="53392"/>
                </a:lnTo>
                <a:lnTo>
                  <a:pt x="320094" y="33506"/>
                </a:lnTo>
                <a:lnTo>
                  <a:pt x="366691" y="18113"/>
                </a:lnTo>
                <a:lnTo>
                  <a:pt x="414572" y="7361"/>
                </a:lnTo>
                <a:lnTo>
                  <a:pt x="463277" y="1354"/>
                </a:lnTo>
                <a:lnTo>
                  <a:pt x="500060" y="0"/>
                </a:lnTo>
                <a:lnTo>
                  <a:pt x="500970" y="11"/>
                </a:lnTo>
                <a:lnTo>
                  <a:pt x="500970" y="1000113"/>
                </a:lnTo>
                <a:lnTo>
                  <a:pt x="500071" y="1000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604141"/>
            <a:ext cx="18288000" cy="8682990"/>
            <a:chOff x="0" y="1604141"/>
            <a:chExt cx="18288000" cy="8682990"/>
          </a:xfrm>
        </p:grpSpPr>
        <p:sp>
          <p:nvSpPr>
            <p:cNvPr id="12" name="object 12"/>
            <p:cNvSpPr/>
            <p:nvPr/>
          </p:nvSpPr>
          <p:spPr>
            <a:xfrm>
              <a:off x="0" y="2171014"/>
              <a:ext cx="10104755" cy="5943600"/>
            </a:xfrm>
            <a:custGeom>
              <a:avLst/>
              <a:gdLst/>
              <a:ahLst/>
              <a:cxnLst/>
              <a:rect l="l" t="t" r="r" b="b"/>
              <a:pathLst>
                <a:path w="10104755" h="5943600">
                  <a:moveTo>
                    <a:pt x="9947735" y="5943600"/>
                  </a:moveTo>
                  <a:lnTo>
                    <a:pt x="0" y="5943600"/>
                  </a:lnTo>
                  <a:lnTo>
                    <a:pt x="0" y="0"/>
                  </a:lnTo>
                  <a:lnTo>
                    <a:pt x="10104738" y="0"/>
                  </a:lnTo>
                  <a:lnTo>
                    <a:pt x="10104738" y="5750055"/>
                  </a:lnTo>
                  <a:lnTo>
                    <a:pt x="10099459" y="5790144"/>
                  </a:lnTo>
                  <a:lnTo>
                    <a:pt x="10086461" y="5828432"/>
                  </a:lnTo>
                  <a:lnTo>
                    <a:pt x="10066242" y="5863451"/>
                  </a:lnTo>
                  <a:lnTo>
                    <a:pt x="10039580" y="5893851"/>
                  </a:lnTo>
                  <a:lnTo>
                    <a:pt x="10007499" y="5918465"/>
                  </a:lnTo>
                  <a:lnTo>
                    <a:pt x="9971233" y="5936349"/>
                  </a:lnTo>
                  <a:lnTo>
                    <a:pt x="9947735" y="594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1604141"/>
              <a:ext cx="339090" cy="947419"/>
            </a:xfrm>
            <a:custGeom>
              <a:avLst/>
              <a:gdLst/>
              <a:ahLst/>
              <a:cxnLst/>
              <a:rect l="l" t="t" r="r" b="b"/>
              <a:pathLst>
                <a:path w="339090" h="947419">
                  <a:moveTo>
                    <a:pt x="0" y="946795"/>
                  </a:moveTo>
                  <a:lnTo>
                    <a:pt x="0" y="0"/>
                  </a:lnTo>
                  <a:lnTo>
                    <a:pt x="7460" y="2566"/>
                  </a:lnTo>
                  <a:lnTo>
                    <a:pt x="52798" y="21346"/>
                  </a:lnTo>
                  <a:lnTo>
                    <a:pt x="96078" y="44479"/>
                  </a:lnTo>
                  <a:lnTo>
                    <a:pt x="136881" y="71743"/>
                  </a:lnTo>
                  <a:lnTo>
                    <a:pt x="174816" y="102875"/>
                  </a:lnTo>
                  <a:lnTo>
                    <a:pt x="209516" y="137576"/>
                  </a:lnTo>
                  <a:lnTo>
                    <a:pt x="240648" y="175510"/>
                  </a:lnTo>
                  <a:lnTo>
                    <a:pt x="267912" y="216313"/>
                  </a:lnTo>
                  <a:lnTo>
                    <a:pt x="291045" y="259593"/>
                  </a:lnTo>
                  <a:lnTo>
                    <a:pt x="309825" y="304931"/>
                  </a:lnTo>
                  <a:lnTo>
                    <a:pt x="324070" y="351892"/>
                  </a:lnTo>
                  <a:lnTo>
                    <a:pt x="333644" y="400023"/>
                  </a:lnTo>
                  <a:lnTo>
                    <a:pt x="338454" y="448860"/>
                  </a:lnTo>
                  <a:lnTo>
                    <a:pt x="339056" y="473397"/>
                  </a:lnTo>
                  <a:lnTo>
                    <a:pt x="338906" y="485673"/>
                  </a:lnTo>
                  <a:lnTo>
                    <a:pt x="335295" y="534614"/>
                  </a:lnTo>
                  <a:lnTo>
                    <a:pt x="326905" y="582965"/>
                  </a:lnTo>
                  <a:lnTo>
                    <a:pt x="313816" y="630261"/>
                  </a:lnTo>
                  <a:lnTo>
                    <a:pt x="296154" y="676047"/>
                  </a:lnTo>
                  <a:lnTo>
                    <a:pt x="274090" y="719880"/>
                  </a:lnTo>
                  <a:lnTo>
                    <a:pt x="247835" y="761340"/>
                  </a:lnTo>
                  <a:lnTo>
                    <a:pt x="217643" y="800027"/>
                  </a:lnTo>
                  <a:lnTo>
                    <a:pt x="183805" y="835569"/>
                  </a:lnTo>
                  <a:lnTo>
                    <a:pt x="146645" y="867622"/>
                  </a:lnTo>
                  <a:lnTo>
                    <a:pt x="106523" y="895879"/>
                  </a:lnTo>
                  <a:lnTo>
                    <a:pt x="63824" y="920067"/>
                  </a:lnTo>
                  <a:lnTo>
                    <a:pt x="18960" y="939953"/>
                  </a:lnTo>
                  <a:lnTo>
                    <a:pt x="0" y="946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5551893"/>
              <a:ext cx="18288000" cy="4735195"/>
            </a:xfrm>
            <a:custGeom>
              <a:avLst/>
              <a:gdLst/>
              <a:ahLst/>
              <a:cxnLst/>
              <a:rect l="l" t="t" r="r" b="b"/>
              <a:pathLst>
                <a:path w="18288000" h="4735195">
                  <a:moveTo>
                    <a:pt x="18288000" y="585952"/>
                  </a:moveTo>
                  <a:lnTo>
                    <a:pt x="9693935" y="585952"/>
                  </a:lnTo>
                  <a:lnTo>
                    <a:pt x="9693935" y="0"/>
                  </a:lnTo>
                  <a:lnTo>
                    <a:pt x="0" y="0"/>
                  </a:lnTo>
                  <a:lnTo>
                    <a:pt x="0" y="4735119"/>
                  </a:lnTo>
                  <a:lnTo>
                    <a:pt x="8629320" y="4735119"/>
                  </a:lnTo>
                  <a:lnTo>
                    <a:pt x="9693935" y="4735119"/>
                  </a:lnTo>
                  <a:lnTo>
                    <a:pt x="18288000" y="4735119"/>
                  </a:lnTo>
                  <a:lnTo>
                    <a:pt x="18288000" y="585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93140" y="5384607"/>
              <a:ext cx="8162923" cy="11144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88270" y="2576941"/>
            <a:ext cx="737997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20" algn="l"/>
              </a:tabLst>
            </a:pPr>
            <a:r>
              <a:rPr dirty="0" sz="2500" spc="-185" b="1">
                <a:solidFill>
                  <a:srgbClr val="FFFFFF"/>
                </a:solidFill>
                <a:latin typeface="Arial"/>
                <a:cs typeface="Arial"/>
              </a:rPr>
              <a:t>&gt;_	</a:t>
            </a:r>
            <a:r>
              <a:rPr dirty="0" sz="2500" spc="30" b="1">
                <a:solidFill>
                  <a:srgbClr val="FFFFFF"/>
                </a:solidFill>
                <a:latin typeface="Arial"/>
                <a:cs typeface="Arial"/>
              </a:rPr>
              <a:t>3.Declaring</a:t>
            </a:r>
            <a:r>
              <a:rPr dirty="0" sz="25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50" b="1">
                <a:solidFill>
                  <a:srgbClr val="FFFFFF"/>
                </a:solidFill>
                <a:latin typeface="Arial"/>
                <a:cs typeface="Arial"/>
              </a:rPr>
              <a:t>Contest</a:t>
            </a:r>
            <a:r>
              <a:rPr dirty="0" sz="25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FFFFFF"/>
                </a:solidFill>
                <a:latin typeface="Arial"/>
                <a:cs typeface="Arial"/>
              </a:rPr>
              <a:t>Winner: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contest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8270" y="2957903"/>
            <a:ext cx="7213600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45">
                <a:solidFill>
                  <a:srgbClr val="FFFFFF"/>
                </a:solidFill>
                <a:latin typeface="Lucida Sans Unicode"/>
                <a:cs typeface="Lucida Sans Unicode"/>
              </a:rPr>
              <a:t>created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7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Lucida Sans Unicode"/>
                <a:cs typeface="Lucida Sans Unicode"/>
              </a:rPr>
              <a:t>team,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winner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500" spc="-7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5">
                <a:solidFill>
                  <a:srgbClr val="FFFFFF"/>
                </a:solidFill>
                <a:latin typeface="Lucida Sans Unicode"/>
                <a:cs typeface="Lucida Sans Unicode"/>
              </a:rPr>
              <a:t>person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who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30">
                <a:solidFill>
                  <a:srgbClr val="FFFFFF"/>
                </a:solidFill>
                <a:latin typeface="Lucida Sans Unicode"/>
                <a:cs typeface="Lucida Sans Unicode"/>
              </a:rPr>
              <a:t>receives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5">
                <a:solidFill>
                  <a:srgbClr val="FFFFFF"/>
                </a:solidFill>
                <a:latin typeface="Lucida Sans Unicode"/>
                <a:cs typeface="Lucida Sans Unicode"/>
              </a:rPr>
              <a:t>likes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40">
                <a:solidFill>
                  <a:srgbClr val="FFFFFF"/>
                </a:solidFill>
                <a:latin typeface="Lucida Sans Unicode"/>
                <a:cs typeface="Lucida Sans Unicode"/>
              </a:rPr>
              <a:t>single </a:t>
            </a:r>
            <a:r>
              <a:rPr dirty="0" sz="2500" spc="-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5">
                <a:solidFill>
                  <a:srgbClr val="FFFFFF"/>
                </a:solidFill>
                <a:latin typeface="Lucida Sans Unicode"/>
                <a:cs typeface="Lucida Sans Unicode"/>
              </a:rPr>
              <a:t>photo.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10488" y="2975890"/>
            <a:ext cx="661670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3075" algn="l"/>
              </a:tabLst>
            </a:pPr>
            <a:r>
              <a:rPr dirty="0" sz="2500" spc="-420">
                <a:solidFill>
                  <a:srgbClr val="FFFFFF"/>
                </a:solidFill>
                <a:latin typeface="Lucida Sans Unicode"/>
                <a:cs typeface="Lucida Sans Unicode"/>
              </a:rPr>
              <a:t>&gt;_	</a:t>
            </a:r>
            <a:r>
              <a:rPr dirty="0" sz="2500" spc="10">
                <a:solidFill>
                  <a:srgbClr val="FFFFFF"/>
                </a:solidFill>
                <a:latin typeface="Lucida Sans Unicode"/>
                <a:cs typeface="Lucida Sans Unicode"/>
              </a:rPr>
              <a:t>Details</a:t>
            </a:r>
            <a:r>
              <a:rPr dirty="0" sz="2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>
                <a:solidFill>
                  <a:srgbClr val="FFFFFF"/>
                </a:solidFill>
                <a:latin typeface="Lucida Sans Unicode"/>
                <a:cs typeface="Lucida Sans Unicode"/>
              </a:rPr>
              <a:t>winner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40">
                <a:solidFill>
                  <a:srgbClr val="FFFFFF"/>
                </a:solidFill>
                <a:latin typeface="Lucida Sans Unicode"/>
                <a:cs typeface="Lucida Sans Unicode"/>
              </a:rPr>
              <a:t>contest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2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dirty="0" sz="2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3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75398" y="4664199"/>
            <a:ext cx="4235450" cy="521970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dirty="0" sz="2250" spc="80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endParaRPr sz="2250">
              <a:latin typeface="Lucida Sans Unicode"/>
              <a:cs typeface="Lucida Sans Unicode"/>
            </a:endParaRPr>
          </a:p>
          <a:p>
            <a:pPr marL="12700" marR="1540510" indent="141605">
              <a:lnSpc>
                <a:spcPct val="116500"/>
              </a:lnSpc>
            </a:pPr>
            <a:r>
              <a:rPr dirty="0" sz="2250" spc="-5">
                <a:solidFill>
                  <a:srgbClr val="FFFFFF"/>
                </a:solidFill>
                <a:latin typeface="Lucida Sans Unicode"/>
                <a:cs typeface="Lucida Sans Unicode"/>
              </a:rPr>
              <a:t>photos.id, </a:t>
            </a:r>
            <a:r>
              <a:rPr dirty="0" sz="2250">
                <a:solidFill>
                  <a:srgbClr val="FFFFFF"/>
                </a:solidFill>
                <a:latin typeface="Lucida Sans Unicode"/>
                <a:cs typeface="Lucida Sans Unicode"/>
              </a:rPr>
              <a:t> username, </a:t>
            </a:r>
            <a:r>
              <a:rPr dirty="0" sz="2250" spc="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photos.image_url, </a:t>
            </a:r>
            <a:r>
              <a:rPr dirty="0" sz="2250" spc="-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5">
                <a:solidFill>
                  <a:srgbClr val="FFFFFF"/>
                </a:solidFill>
                <a:latin typeface="Lucida Sans Unicode"/>
                <a:cs typeface="Lucida Sans Unicode"/>
              </a:rPr>
              <a:t>COUNT(*) </a:t>
            </a:r>
            <a:r>
              <a:rPr dirty="0" sz="2250" spc="75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dirty="0" sz="2250" spc="45">
                <a:solidFill>
                  <a:srgbClr val="FFFFFF"/>
                </a:solidFill>
                <a:latin typeface="Lucida Sans Unicode"/>
                <a:cs typeface="Lucida Sans Unicode"/>
              </a:rPr>
              <a:t>total </a:t>
            </a:r>
            <a:r>
              <a:rPr dirty="0" sz="2250" spc="-7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75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dirty="0" sz="2250" spc="25">
                <a:solidFill>
                  <a:srgbClr val="FFFFFF"/>
                </a:solidFill>
                <a:latin typeface="Lucida Sans Unicode"/>
                <a:cs typeface="Lucida Sans Unicode"/>
              </a:rPr>
              <a:t>photos </a:t>
            </a:r>
            <a:r>
              <a:rPr dirty="0" sz="2250" spc="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80">
                <a:solidFill>
                  <a:srgbClr val="FFFFFF"/>
                </a:solidFill>
                <a:latin typeface="Lucida Sans Unicode"/>
                <a:cs typeface="Lucida Sans Unicode"/>
              </a:rPr>
              <a:t>INNER</a:t>
            </a:r>
            <a:r>
              <a:rPr dirty="0" sz="22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70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25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35">
                <a:solidFill>
                  <a:srgbClr val="FFFFFF"/>
                </a:solidFill>
                <a:latin typeface="Lucida Sans Unicode"/>
                <a:cs typeface="Lucida Sans Unicode"/>
              </a:rPr>
              <a:t>likes</a:t>
            </a:r>
            <a:endParaRPr sz="2250">
              <a:latin typeface="Lucida Sans Unicode"/>
              <a:cs typeface="Lucida Sans Unicode"/>
            </a:endParaRPr>
          </a:p>
          <a:p>
            <a:pPr marL="12700" marR="5080" indent="141605">
              <a:lnSpc>
                <a:spcPct val="116500"/>
              </a:lnSpc>
            </a:pPr>
            <a:r>
              <a:rPr dirty="0" sz="2250" spc="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7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5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-18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5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50" spc="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-150">
                <a:solidFill>
                  <a:srgbClr val="FFFFFF"/>
                </a:solidFill>
                <a:latin typeface="Lucida Sans Unicode"/>
                <a:cs typeface="Lucida Sans Unicode"/>
              </a:rPr>
              <a:t>_</a:t>
            </a:r>
            <a:r>
              <a:rPr dirty="0" sz="225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54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50" spc="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5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3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2250" spc="80">
                <a:solidFill>
                  <a:srgbClr val="FFFFFF"/>
                </a:solidFill>
                <a:latin typeface="Lucida Sans Unicode"/>
                <a:cs typeface="Lucida Sans Unicode"/>
              </a:rPr>
              <a:t>INNER</a:t>
            </a:r>
            <a:r>
              <a:rPr dirty="0" sz="225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70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5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endParaRPr sz="2250">
              <a:latin typeface="Lucida Sans Unicode"/>
              <a:cs typeface="Lucida Sans Unicode"/>
            </a:endParaRPr>
          </a:p>
          <a:p>
            <a:pPr marL="12700" marR="104139" indent="141605">
              <a:lnSpc>
                <a:spcPct val="116500"/>
              </a:lnSpc>
            </a:pPr>
            <a:r>
              <a:rPr dirty="0" sz="2250" spc="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7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50" spc="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5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-150">
                <a:solidFill>
                  <a:srgbClr val="FFFFFF"/>
                </a:solidFill>
                <a:latin typeface="Lucida Sans Unicode"/>
                <a:cs typeface="Lucida Sans Unicode"/>
              </a:rPr>
              <a:t>_</a:t>
            </a:r>
            <a:r>
              <a:rPr dirty="0" sz="225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4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54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25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-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50" spc="-11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50" spc="-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3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2250" spc="105">
                <a:solidFill>
                  <a:srgbClr val="FFFFFF"/>
                </a:solidFill>
                <a:latin typeface="Lucida Sans Unicode"/>
                <a:cs typeface="Lucida Sans Unicode"/>
              </a:rPr>
              <a:t>GROUP</a:t>
            </a:r>
            <a:r>
              <a:rPr dirty="0" sz="225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3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5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5">
                <a:solidFill>
                  <a:srgbClr val="FFFFFF"/>
                </a:solidFill>
                <a:latin typeface="Lucida Sans Unicode"/>
                <a:cs typeface="Lucida Sans Unicode"/>
              </a:rPr>
              <a:t>photos.id</a:t>
            </a:r>
            <a:endParaRPr sz="2250">
              <a:latin typeface="Lucida Sans Unicode"/>
              <a:cs typeface="Lucida Sans Unicode"/>
            </a:endParaRPr>
          </a:p>
          <a:p>
            <a:pPr marL="12700" marR="1184910">
              <a:lnSpc>
                <a:spcPct val="116500"/>
              </a:lnSpc>
            </a:pPr>
            <a:r>
              <a:rPr dirty="0" sz="2250" spc="75">
                <a:solidFill>
                  <a:srgbClr val="FFFFFF"/>
                </a:solidFill>
                <a:latin typeface="Lucida Sans Unicode"/>
                <a:cs typeface="Lucida Sans Unicode"/>
              </a:rPr>
              <a:t>ORDER</a:t>
            </a:r>
            <a:r>
              <a:rPr dirty="0" sz="225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3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25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45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dirty="0" sz="225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100">
                <a:solidFill>
                  <a:srgbClr val="FFFFFF"/>
                </a:solidFill>
                <a:latin typeface="Lucida Sans Unicode"/>
                <a:cs typeface="Lucida Sans Unicode"/>
              </a:rPr>
              <a:t>DESC </a:t>
            </a:r>
            <a:r>
              <a:rPr dirty="0" sz="2250" spc="-7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35">
                <a:solidFill>
                  <a:srgbClr val="FFFFFF"/>
                </a:solidFill>
                <a:latin typeface="Lucida Sans Unicode"/>
                <a:cs typeface="Lucida Sans Unicode"/>
              </a:rPr>
              <a:t>LIMIT</a:t>
            </a:r>
            <a:r>
              <a:rPr dirty="0" sz="225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65">
                <a:solidFill>
                  <a:srgbClr val="FFFFFF"/>
                </a:solidFill>
                <a:latin typeface="Lucida Sans Unicode"/>
                <a:cs typeface="Lucida Sans Unicode"/>
              </a:rPr>
              <a:t>1;</a:t>
            </a:r>
            <a:endParaRPr sz="225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2057682"/>
            <a:ext cx="18288000" cy="8229600"/>
            <a:chOff x="0" y="2057682"/>
            <a:chExt cx="18288000" cy="8229600"/>
          </a:xfrm>
        </p:grpSpPr>
        <p:sp>
          <p:nvSpPr>
            <p:cNvPr id="21" name="object 21"/>
            <p:cNvSpPr/>
            <p:nvPr/>
          </p:nvSpPr>
          <p:spPr>
            <a:xfrm>
              <a:off x="0" y="9786035"/>
              <a:ext cx="18288000" cy="501015"/>
            </a:xfrm>
            <a:custGeom>
              <a:avLst/>
              <a:gdLst/>
              <a:ahLst/>
              <a:cxnLst/>
              <a:rect l="l" t="t" r="r" b="b"/>
              <a:pathLst>
                <a:path w="18288000" h="501015">
                  <a:moveTo>
                    <a:pt x="492086" y="500964"/>
                  </a:moveTo>
                  <a:lnTo>
                    <a:pt x="484162" y="463118"/>
                  </a:lnTo>
                  <a:lnTo>
                    <a:pt x="469912" y="416166"/>
                  </a:lnTo>
                  <a:lnTo>
                    <a:pt x="451142" y="370827"/>
                  </a:lnTo>
                  <a:lnTo>
                    <a:pt x="428002" y="327545"/>
                  </a:lnTo>
                  <a:lnTo>
                    <a:pt x="400735" y="286740"/>
                  </a:lnTo>
                  <a:lnTo>
                    <a:pt x="369608" y="248805"/>
                  </a:lnTo>
                  <a:lnTo>
                    <a:pt x="334911" y="214109"/>
                  </a:lnTo>
                  <a:lnTo>
                    <a:pt x="296976" y="182968"/>
                  </a:lnTo>
                  <a:lnTo>
                    <a:pt x="256171" y="155714"/>
                  </a:lnTo>
                  <a:lnTo>
                    <a:pt x="212890" y="132575"/>
                  </a:lnTo>
                  <a:lnTo>
                    <a:pt x="167551" y="113792"/>
                  </a:lnTo>
                  <a:lnTo>
                    <a:pt x="120586" y="99555"/>
                  </a:lnTo>
                  <a:lnTo>
                    <a:pt x="72466" y="89979"/>
                  </a:lnTo>
                  <a:lnTo>
                    <a:pt x="23622" y="85166"/>
                  </a:lnTo>
                  <a:lnTo>
                    <a:pt x="0" y="84569"/>
                  </a:lnTo>
                  <a:lnTo>
                    <a:pt x="0" y="500964"/>
                  </a:lnTo>
                  <a:lnTo>
                    <a:pt x="492086" y="500964"/>
                  </a:lnTo>
                  <a:close/>
                </a:path>
                <a:path w="18288000" h="501015">
                  <a:moveTo>
                    <a:pt x="18288000" y="12"/>
                  </a:moveTo>
                  <a:lnTo>
                    <a:pt x="18238064" y="2413"/>
                  </a:lnTo>
                  <a:lnTo>
                    <a:pt x="18189525" y="9613"/>
                  </a:lnTo>
                  <a:lnTo>
                    <a:pt x="18141925" y="21526"/>
                  </a:lnTo>
                  <a:lnTo>
                    <a:pt x="18095722" y="38061"/>
                  </a:lnTo>
                  <a:lnTo>
                    <a:pt x="18051361" y="59042"/>
                  </a:lnTo>
                  <a:lnTo>
                    <a:pt x="18009261" y="84277"/>
                  </a:lnTo>
                  <a:lnTo>
                    <a:pt x="17969853" y="113512"/>
                  </a:lnTo>
                  <a:lnTo>
                    <a:pt x="17933493" y="146469"/>
                  </a:lnTo>
                  <a:lnTo>
                    <a:pt x="17900536" y="182829"/>
                  </a:lnTo>
                  <a:lnTo>
                    <a:pt x="17871301" y="222237"/>
                  </a:lnTo>
                  <a:lnTo>
                    <a:pt x="17846066" y="264337"/>
                  </a:lnTo>
                  <a:lnTo>
                    <a:pt x="17825085" y="308698"/>
                  </a:lnTo>
                  <a:lnTo>
                    <a:pt x="17808550" y="354901"/>
                  </a:lnTo>
                  <a:lnTo>
                    <a:pt x="17796625" y="402501"/>
                  </a:lnTo>
                  <a:lnTo>
                    <a:pt x="17789436" y="451053"/>
                  </a:lnTo>
                  <a:lnTo>
                    <a:pt x="17787023" y="500189"/>
                  </a:lnTo>
                  <a:lnTo>
                    <a:pt x="17787036" y="500964"/>
                  </a:lnTo>
                  <a:lnTo>
                    <a:pt x="18288000" y="500964"/>
                  </a:lnTo>
                  <a:lnTo>
                    <a:pt x="18288000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656305" y="2057682"/>
              <a:ext cx="99060" cy="8229600"/>
            </a:xfrm>
            <a:custGeom>
              <a:avLst/>
              <a:gdLst/>
              <a:ahLst/>
              <a:cxnLst/>
              <a:rect l="l" t="t" r="r" b="b"/>
              <a:pathLst>
                <a:path w="99059" h="8229600">
                  <a:moveTo>
                    <a:pt x="60461" y="8229316"/>
                  </a:moveTo>
                  <a:lnTo>
                    <a:pt x="0" y="279"/>
                  </a:lnTo>
                  <a:lnTo>
                    <a:pt x="38098" y="0"/>
                  </a:lnTo>
                  <a:lnTo>
                    <a:pt x="98562" y="8229316"/>
                  </a:lnTo>
                  <a:lnTo>
                    <a:pt x="60461" y="82293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92538" y="197134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CIRIL SHAJU</dc:creator>
  <cp:keywords>DAFq4UKwYAY,BAD6MZ6LqJk</cp:keywords>
  <dc:title>Blue Pink Professional Gradients Simple User Persona User Persona Presentation</dc:title>
  <dcterms:created xsi:type="dcterms:W3CDTF">2023-08-08T16:30:34Z</dcterms:created>
  <dcterms:modified xsi:type="dcterms:W3CDTF">2023-08-08T16:30:34Z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2023-08-08T00:00:00Z</vt:filetime>
  </property>
  <property fmtid="{D5CDD505-2E9C-101B-9397-08002B2CF9AE}" pid="3" name="Creator">
    <vt:lpwstr>Canva</vt:lpwstr>
  </property>
  <property fmtid="{D5CDD505-2E9C-101B-9397-08002B2CF9AE}" pid="4" name="LastSaved">
    <vt:filetime>2023-08-08T00:00:00Z</vt:filetime>
  </property>
</Properties>
</file>